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70" r:id="rId16"/>
    <p:sldId id="272" r:id="rId17"/>
    <p:sldId id="273" r:id="rId18"/>
    <p:sldId id="280" r:id="rId19"/>
    <p:sldId id="281" r:id="rId20"/>
    <p:sldId id="291" r:id="rId21"/>
    <p:sldId id="284" r:id="rId22"/>
    <p:sldId id="285" r:id="rId23"/>
    <p:sldId id="294" r:id="rId24"/>
    <p:sldId id="286" r:id="rId25"/>
  </p:sldIdLst>
  <p:sldSz cx="12193588" cy="6858000"/>
  <p:notesSz cx="121935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736" autoAdjust="0"/>
  </p:normalViewPr>
  <p:slideViewPr>
    <p:cSldViewPr>
      <p:cViewPr>
        <p:scale>
          <a:sx n="100" d="100"/>
          <a:sy n="100" d="100"/>
        </p:scale>
        <p:origin x="-948" y="-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3866000000000232E-2"/>
          <c:y val="0.10622400000000019"/>
          <c:w val="0.67136800000000063"/>
          <c:h val="0.79037800000000002"/>
        </c:manualLayout>
      </c:layout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Lbls>
            <c:numFmt formatCode="General" sourceLinked="0"/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dLblPos val="outEnd"/>
            <c:showVal val="1"/>
            <c:separator> </c:separator>
          </c:dLbls>
          <c:cat>
            <c:strRef>
              <c:f>categories</c:f>
              <c:strCache>
                <c:ptCount val="1"/>
                <c:pt idx="0">
                  <c:v>Число детей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6363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Состоящих на "Д" учёте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dLbls>
            <c:numFmt formatCode="General" sourceLinked="0"/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dLblPos val="outEnd"/>
            <c:showVal val="1"/>
            <c:separator> </c:separator>
          </c:dLbls>
          <c:cat>
            <c:strRef>
              <c:f>categories</c:f>
              <c:strCache>
                <c:ptCount val="1"/>
                <c:pt idx="0">
                  <c:v>Число детей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1311</c:v>
                </c:pt>
              </c:numCache>
            </c:numRef>
          </c:val>
        </c:ser>
        <c:gapWidth val="100"/>
        <c:axId val="46544384"/>
        <c:axId val="47306240"/>
      </c:barChart>
      <c:catAx>
        <c:axId val="46544384"/>
        <c:scaling>
          <c:orientation val="minMax"/>
        </c:scaling>
        <c:axPos val="b"/>
        <c:numFmt formatCode="[$-419]dd/mm/yyyy" sourceLinked="0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47306240"/>
        <c:crosses val="autoZero"/>
        <c:auto val="1"/>
        <c:lblAlgn val="ctr"/>
        <c:lblOffset val="100"/>
      </c:catAx>
      <c:valAx>
        <c:axId val="47306240"/>
        <c:scaling>
          <c:orientation val="minMax"/>
        </c:scaling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46544384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78073400000000004"/>
          <c:y val="0.394731"/>
          <c:w val="0.19545800000000033"/>
          <c:h val="0.14464600000000019"/>
        </c:manualLayout>
      </c:layout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</a:defRPr>
          </a:pPr>
          <a:endParaRPr lang="ru-RU"/>
        </a:p>
      </c:txPr>
    </c:legend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3866000000000218E-2"/>
          <c:y val="0.10622400000000023"/>
          <c:w val="0.67136800000000063"/>
          <c:h val="0.79037800000000002"/>
        </c:manualLayout>
      </c:layout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6700</a:t>
                    </a:r>
                    <a:endParaRPr lang="en-US" dirty="0"/>
                  </a:p>
                </c:rich>
              </c:tx>
              <c:dLblPos val="outEnd"/>
              <c:showVal val="1"/>
              <c:separator> </c:separator>
            </c:dLbl>
            <c:numFmt formatCode="General" sourceLinked="0"/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dLblPos val="outEnd"/>
            <c:showVal val="1"/>
            <c:separator> </c:separator>
          </c:dLbls>
          <c:cat>
            <c:strRef>
              <c:f>categories</c:f>
              <c:strCache>
                <c:ptCount val="1"/>
                <c:pt idx="0">
                  <c:v>Число детей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6363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Состоящих на "Д" учёте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1903</a:t>
                    </a:r>
                  </a:p>
                </c:rich>
              </c:tx>
              <c:dLblPos val="outEnd"/>
              <c:showVal val="1"/>
              <c:separator> </c:separator>
            </c:dLbl>
            <c:numFmt formatCode="General" sourceLinked="0"/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dLblPos val="outEnd"/>
            <c:showVal val="1"/>
            <c:separator> </c:separator>
          </c:dLbls>
          <c:cat>
            <c:strRef>
              <c:f>categories</c:f>
              <c:strCache>
                <c:ptCount val="1"/>
                <c:pt idx="0">
                  <c:v>Число детей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1311</c:v>
                </c:pt>
              </c:numCache>
            </c:numRef>
          </c:val>
        </c:ser>
        <c:gapWidth val="100"/>
        <c:axId val="50590080"/>
        <c:axId val="50591616"/>
      </c:barChart>
      <c:catAx>
        <c:axId val="50590080"/>
        <c:scaling>
          <c:orientation val="minMax"/>
        </c:scaling>
        <c:axPos val="b"/>
        <c:numFmt formatCode="[$-419]dd/mm/yyyy" sourceLinked="0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50591616"/>
        <c:crosses val="autoZero"/>
        <c:auto val="1"/>
        <c:lblAlgn val="ctr"/>
        <c:lblOffset val="100"/>
      </c:catAx>
      <c:valAx>
        <c:axId val="50591616"/>
        <c:scaling>
          <c:orientation val="minMax"/>
        </c:scaling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</a:defRPr>
            </a:pPr>
            <a:endParaRPr lang="ru-RU"/>
          </a:p>
        </c:txPr>
        <c:crossAx val="50590080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78073400000000004"/>
          <c:y val="0.394731"/>
          <c:w val="0.19545800000000021"/>
          <c:h val="0.14464600000000025"/>
        </c:manualLayout>
      </c:layout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</a:defRPr>
          </a:pPr>
          <a:endParaRPr lang="ru-RU"/>
        </a:p>
      </c:txPr>
    </c:legend>
    <c:plotVisOnly val="1"/>
    <c:dispBlanksAs val="gap"/>
  </c:chart>
  <c:spPr>
    <a:noFill/>
    <a:ln w="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3E3CD7D-9720-45A7-9C60-AA846800D7A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8D0B8BC-0950-49A3-BB0E-3D6B53BA203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2836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9C4670AD-DB68-466A-AA37-09E11363096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676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476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676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476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1EC7BF1D-467A-4AEF-852B-AF6CBC1D0C8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D048FB2-C874-4396-818D-9E44EBA98F3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7C481FA-5421-414C-B3D3-A5FFC1C1F61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A15D868-82F5-4443-B4AE-EDF9B2A2AED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C63950C-A3E4-4DEA-8D91-13AA9A630D1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7F7C2E-622C-4AE5-82D1-86CF1AE8F61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609120" y="272880"/>
            <a:ext cx="10966680" cy="527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3000"/>
              </a:lnSpc>
              <a:spcAft>
                <a:spcPts val="1426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C8AC96E-4506-4625-92C3-4BDB0A13C67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BB02DBF-6AEB-43D9-AE81-BBE05459EF3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1294A57-0D9F-4FA5-9970-DE6541A2525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2836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442D1B-0D8E-4055-8CF6-9E34A88A353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3A0C73B4-9D6F-49D7-85DF-44C4E588CB9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0A49999-D59C-40F0-AFFC-5D8F7B212E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2836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184AABE-1946-45F6-A3BB-34D9F050035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676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476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676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476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5B3BA9D-010D-4F36-B64D-001AB5FD087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3C25A04E-B1C0-4227-A1C3-74EFD93AFA1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E6B45D49-0FDC-466E-8864-B7C1F3E15CE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C69A6BDF-6ED4-4AE5-B6CB-BF40AF60270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3902F6E9-816E-4594-8E5A-2C141B9A281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F080B5D3-8AC8-4F3C-90D4-5D4066B76FB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1601C1B1-0AA7-4D80-9D76-4A796D4FAB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 bwMode="auto">
          <a:xfrm>
            <a:off x="609120" y="272880"/>
            <a:ext cx="10966680" cy="527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3000"/>
              </a:lnSpc>
              <a:spcAft>
                <a:spcPts val="1426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E59A4641-FA5C-42FA-AB8B-D1E90F9125C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F062BF4F-2ABE-4CAA-B1AA-8F73EB94207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 bwMode="auto">
          <a:xfrm>
            <a:off x="622836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C3B0D92F-C5F3-4211-B08F-0E904EA14DF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87533E8F-89A7-41EE-9DAD-1B355D194E3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714CD3F8-D27F-42A5-85C0-FCF66559193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 bwMode="auto">
          <a:xfrm>
            <a:off x="622836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66CB925D-84D2-4742-94DF-1FF8D04F972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 bwMode="auto">
          <a:xfrm>
            <a:off x="431676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 bwMode="auto">
          <a:xfrm>
            <a:off x="802476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/>
          </p:nvPr>
        </p:nvSpPr>
        <p:spPr bwMode="auto">
          <a:xfrm>
            <a:off x="431676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/>
          </p:nvPr>
        </p:nvSpPr>
        <p:spPr bwMode="auto">
          <a:xfrm>
            <a:off x="802476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 bwMode="auto"/>
        <p:txBody>
          <a:bodyPr/>
          <a:lstStyle/>
          <a:p>
            <a:pPr>
              <a:defRPr/>
            </a:pPr>
            <a:fld id="{9045EA42-3A6B-4CAF-836C-9D94C987DC4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2A497B4-C4F9-4544-B21B-91BA2C91484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 bwMode="auto">
          <a:xfrm>
            <a:off x="609120" y="272880"/>
            <a:ext cx="10966680" cy="527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3000"/>
              </a:lnSpc>
              <a:spcAft>
                <a:spcPts val="1426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 bwMode="auto">
          <a:xfrm>
            <a:off x="622836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 bwMode="auto">
          <a:xfrm>
            <a:off x="622836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 bwMode="auto">
          <a:xfrm>
            <a:off x="431676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 bwMode="auto">
          <a:xfrm>
            <a:off x="802476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 bwMode="auto">
          <a:xfrm>
            <a:off x="431676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 bwMode="auto">
          <a:xfrm>
            <a:off x="802476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E7E38B89-B920-447F-88EC-2B535DF020A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4E2FF43D-2E4D-47D7-B36B-3D832F600B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F43E9AEF-30C5-48D5-87F7-668C2A7470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54C34FF-F8F9-402D-80C7-B2923EB8E90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BFB56ED-B310-4582-BC49-3466B21F4A9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0F3D10C4-5EFD-47D0-8FDA-59E1358031F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 bwMode="auto">
          <a:xfrm>
            <a:off x="609120" y="272880"/>
            <a:ext cx="10966680" cy="527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3000"/>
              </a:lnSpc>
              <a:spcAft>
                <a:spcPts val="1426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52CCA42D-0EED-4EBC-8A02-F21140B7B1C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EB08ADBD-0B16-4A50-AB26-7761F30AE1D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 bwMode="auto">
          <a:xfrm>
            <a:off x="622836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23461CF-8B9C-499A-AD7D-F93BEE21E3C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4B6823DA-FBEB-425D-B794-1E61F443E4C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26389982-512E-4A21-82A5-F6D41FCB26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 bwMode="auto">
          <a:xfrm>
            <a:off x="622836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B5358DC5-92D0-4B84-B709-A575416750A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609120" y="272880"/>
            <a:ext cx="10966680" cy="527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3000"/>
              </a:lnSpc>
              <a:spcAft>
                <a:spcPts val="1426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0831BAF-B9E7-4EF5-94A0-7D95F6DF555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 bwMode="auto">
          <a:xfrm>
            <a:off x="431676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 bwMode="auto">
          <a:xfrm>
            <a:off x="8024760" y="160452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/>
          </p:nvPr>
        </p:nvSpPr>
        <p:spPr bwMode="auto">
          <a:xfrm>
            <a:off x="431676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/>
          </p:nvPr>
        </p:nvSpPr>
        <p:spPr bwMode="auto">
          <a:xfrm>
            <a:off x="8024760" y="3965400"/>
            <a:ext cx="35308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362B4FD6-F538-411C-B4FA-E786BEDB927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99F60C96-8F46-4904-A285-DFE5360D1EC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28360" y="396540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502E04D-AC00-45BD-931D-FD20BA967CA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12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28360" y="1604520"/>
            <a:ext cx="535140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120" y="3965400"/>
            <a:ext cx="10966680" cy="215568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ED7618A-D02E-4DAD-AF18-E628055EB9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/>
          <p:nvPr/>
        </p:nvSpPr>
        <p:spPr bwMode="auto"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 Box 2"/>
          <p:cNvSpPr/>
          <p:nvPr/>
        </p:nvSpPr>
        <p:spPr bwMode="auto"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>
          <a:xfrm>
            <a:off x="8610120" y="6356520"/>
            <a:ext cx="2737080" cy="3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 lang="ru-RU" sz="18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fld id="{23436868-75CC-40D1-B99F-B5629DAB1EA1}" type="slidenum">
              <a:rPr lang="ru-RU" sz="1800" b="0" strike="noStrike" spc="-1">
                <a:solidFill>
                  <a:srgbClr val="000000"/>
                </a:solidFill>
                <a:latin typeface="Arial"/>
              </a:rPr>
              <a:pPr indent="0">
                <a:lnSpc>
                  <a:spcPct val="93000"/>
                </a:lnSpc>
                <a:buNone/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t>‹#›</a:t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343080" lvl="1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343080" lvl="2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343080" lvl="3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343080" lvl="4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43080" lvl="5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43080" lvl="6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 bwMode="auto">
          <a:xfrm>
            <a:off x="837720" y="364680"/>
            <a:ext cx="10509480" cy="13194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 bwMode="auto">
          <a:xfrm>
            <a:off x="837720" y="1825560"/>
            <a:ext cx="10509480" cy="4345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343080" lvl="1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343080" lvl="2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343080" lvl="3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343080" lvl="4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43080" lvl="5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43080" lvl="6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3" name="Text Box 3"/>
          <p:cNvSpPr/>
          <p:nvPr/>
        </p:nvSpPr>
        <p:spPr bwMode="auto"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Text Box 4"/>
          <p:cNvSpPr/>
          <p:nvPr/>
        </p:nvSpPr>
        <p:spPr bwMode="auto"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"/>
          </p:nvPr>
        </p:nvSpPr>
        <p:spPr bwMode="auto">
          <a:xfrm>
            <a:off x="8610120" y="6356520"/>
            <a:ext cx="2737080" cy="3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fld id="{C183FD6D-7093-4A61-8270-8FA3CE3B513A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 bwMode="auto">
          <a:xfrm>
            <a:off x="609120" y="1604520"/>
            <a:ext cx="10966680" cy="4519800"/>
          </a:xfrm>
          <a:prstGeom prst="rect">
            <a:avLst/>
          </a:prstGeom>
          <a:noFill/>
          <a:ln w="0">
            <a:noFill/>
          </a:ln>
        </p:spPr>
        <p:txBody>
          <a:bodyPr lIns="0" tIns="28080" rIns="0" bIns="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12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343080" lvl="1" indent="-343080">
              <a:lnSpc>
                <a:spcPct val="93000"/>
              </a:lnSpc>
              <a:spcAft>
                <a:spcPts val="1412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343080" lvl="2" indent="-343080">
              <a:lnSpc>
                <a:spcPct val="93000"/>
              </a:lnSpc>
              <a:spcAft>
                <a:spcPts val="1412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343080" lvl="3" indent="-343080">
              <a:lnSpc>
                <a:spcPct val="93000"/>
              </a:lnSpc>
              <a:spcAft>
                <a:spcPts val="1412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343080" lvl="4" indent="-343080">
              <a:lnSpc>
                <a:spcPct val="93000"/>
              </a:lnSpc>
              <a:spcAft>
                <a:spcPts val="1412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43080" lvl="5" indent="-343080">
              <a:lnSpc>
                <a:spcPct val="93000"/>
              </a:lnSpc>
              <a:spcAft>
                <a:spcPts val="1412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43080" lvl="6" indent="-343080">
              <a:lnSpc>
                <a:spcPct val="93000"/>
              </a:lnSpc>
              <a:spcAft>
                <a:spcPts val="1412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13" name="PlaceHolder 3"/>
          <p:cNvSpPr>
            <a:spLocks noGrp="1"/>
          </p:cNvSpPr>
          <p:nvPr>
            <p:ph type="dt" idx="4"/>
          </p:nvPr>
        </p:nvSpPr>
        <p:spPr bwMode="auto">
          <a:xfrm>
            <a:off x="609480" y="6246360"/>
            <a:ext cx="2833920" cy="46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ftr" idx="5"/>
          </p:nvPr>
        </p:nvSpPr>
        <p:spPr bwMode="auto">
          <a:xfrm>
            <a:off x="4168800" y="6246360"/>
            <a:ext cx="3857760" cy="46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sldNum" idx="6"/>
          </p:nvPr>
        </p:nvSpPr>
        <p:spPr bwMode="auto">
          <a:xfrm>
            <a:off x="8740440" y="6246360"/>
            <a:ext cx="2833560" cy="46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fld id="{EDCB6C0C-4C9E-4C6C-BDB2-9068AB691375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95000"/>
                </a:lnSpc>
                <a:buNone/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Freeform 1"/>
          <p:cNvSpPr/>
          <p:nvPr/>
        </p:nvSpPr>
        <p:spPr bwMode="auto">
          <a:xfrm>
            <a:off x="704879" y="1639800"/>
            <a:ext cx="2516040" cy="4559400"/>
          </a:xfrm>
          <a:custGeom>
            <a:avLst/>
            <a:gdLst>
              <a:gd name="textAreaLeft" fmla="*/ 0 w 2516040"/>
              <a:gd name="textAreaRight" fmla="*/ 2516400 w 2516040"/>
              <a:gd name="textAreaTop" fmla="*/ 0 h 4559400"/>
              <a:gd name="textAreaBottom" fmla="*/ 4559760 h 4559400"/>
            </a:gdLst>
            <a:ahLst/>
            <a:cxnLst/>
            <a:rect l="textAreaLeft" t="textAreaTop" r="textAreaRight" b="textAreaBottom"/>
            <a:pathLst>
              <a:path w="2267097" h="3428480" extrusionOk="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D8D8D8"/>
              </a:gs>
            </a:gsLst>
            <a:lin ang="18900000" scaled="1"/>
          </a:gra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Rectangle 2"/>
          <p:cNvSpPr/>
          <p:nvPr/>
        </p:nvSpPr>
        <p:spPr bwMode="auto">
          <a:xfrm>
            <a:off x="704879" y="1639800"/>
            <a:ext cx="2516040" cy="619200"/>
          </a:xfrm>
          <a:prstGeom prst="rect">
            <a:avLst/>
          </a:prstGeom>
          <a:gradFill rotWithShape="0">
            <a:gsLst>
              <a:gs pos="0">
                <a:srgbClr val="4472C4"/>
              </a:gs>
              <a:gs pos="100000">
                <a:srgbClr val="2F5496"/>
              </a:gs>
            </a:gsLst>
            <a:lin ang="18900000" scaled="1"/>
          </a:gra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Freeform 3"/>
          <p:cNvSpPr/>
          <p:nvPr/>
        </p:nvSpPr>
        <p:spPr bwMode="auto">
          <a:xfrm>
            <a:off x="3478320" y="1639800"/>
            <a:ext cx="2516040" cy="4559400"/>
          </a:xfrm>
          <a:custGeom>
            <a:avLst/>
            <a:gdLst>
              <a:gd name="textAreaLeft" fmla="*/ 0 w 2516040"/>
              <a:gd name="textAreaRight" fmla="*/ 2516400 w 2516040"/>
              <a:gd name="textAreaTop" fmla="*/ 0 h 4559400"/>
              <a:gd name="textAreaBottom" fmla="*/ 4559760 h 4559400"/>
            </a:gdLst>
            <a:ahLst/>
            <a:cxnLst/>
            <a:rect l="textAreaLeft" t="textAreaTop" r="textAreaRight" b="textAreaBottom"/>
            <a:pathLst>
              <a:path w="2267097" h="3428480" extrusionOk="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D8D8D8"/>
              </a:gs>
            </a:gsLst>
            <a:lin ang="18900000" scaled="1"/>
          </a:gra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4"/>
          <p:cNvSpPr/>
          <p:nvPr/>
        </p:nvSpPr>
        <p:spPr bwMode="auto">
          <a:xfrm>
            <a:off x="3478320" y="1639800"/>
            <a:ext cx="2516040" cy="61920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100000">
                <a:srgbClr val="C55A11"/>
              </a:gs>
            </a:gsLst>
            <a:lin ang="18900000" scaled="1"/>
          </a:gra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Freeform 5"/>
          <p:cNvSpPr/>
          <p:nvPr/>
        </p:nvSpPr>
        <p:spPr bwMode="auto">
          <a:xfrm>
            <a:off x="6251400" y="1639800"/>
            <a:ext cx="2516400" cy="4559400"/>
          </a:xfrm>
          <a:custGeom>
            <a:avLst/>
            <a:gdLst>
              <a:gd name="textAreaLeft" fmla="*/ 0 w 2516400"/>
              <a:gd name="textAreaRight" fmla="*/ 2516760 w 2516400"/>
              <a:gd name="textAreaTop" fmla="*/ 0 h 4559400"/>
              <a:gd name="textAreaBottom" fmla="*/ 4559760 h 4559400"/>
            </a:gdLst>
            <a:ahLst/>
            <a:cxnLst/>
            <a:rect l="textAreaLeft" t="textAreaTop" r="textAreaRight" b="textAreaBottom"/>
            <a:pathLst>
              <a:path w="2267097" h="3428480" extrusionOk="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D8D8D8"/>
              </a:gs>
            </a:gsLst>
            <a:lin ang="18900000" scaled="1"/>
          </a:gra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Rectangle 6"/>
          <p:cNvSpPr/>
          <p:nvPr/>
        </p:nvSpPr>
        <p:spPr bwMode="auto">
          <a:xfrm>
            <a:off x="6251400" y="1639800"/>
            <a:ext cx="2516400" cy="619200"/>
          </a:xfrm>
          <a:prstGeom prst="rect">
            <a:avLst/>
          </a:prstGeom>
          <a:gradFill rotWithShape="0">
            <a:gsLst>
              <a:gs pos="0">
                <a:srgbClr val="A5A5A5"/>
              </a:gs>
              <a:gs pos="100000">
                <a:srgbClr val="7B7B7B"/>
              </a:gs>
            </a:gsLst>
            <a:lin ang="18900000" scaled="1"/>
          </a:gra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Freeform 7"/>
          <p:cNvSpPr/>
          <p:nvPr/>
        </p:nvSpPr>
        <p:spPr bwMode="auto">
          <a:xfrm>
            <a:off x="9024840" y="1639800"/>
            <a:ext cx="2516400" cy="4559400"/>
          </a:xfrm>
          <a:custGeom>
            <a:avLst/>
            <a:gdLst>
              <a:gd name="textAreaLeft" fmla="*/ 0 w 2516400"/>
              <a:gd name="textAreaRight" fmla="*/ 2516760 w 2516400"/>
              <a:gd name="textAreaTop" fmla="*/ 0 h 4559400"/>
              <a:gd name="textAreaBottom" fmla="*/ 4559760 h 4559400"/>
            </a:gdLst>
            <a:ahLst/>
            <a:cxnLst/>
            <a:rect l="textAreaLeft" t="textAreaTop" r="textAreaRight" b="textAreaBottom"/>
            <a:pathLst>
              <a:path w="2267097" h="3428480" extrusionOk="0">
                <a:moveTo>
                  <a:pt x="0" y="0"/>
                </a:moveTo>
                <a:lnTo>
                  <a:pt x="2267098" y="0"/>
                </a:lnTo>
                <a:lnTo>
                  <a:pt x="2267098" y="3428481"/>
                </a:lnTo>
                <a:lnTo>
                  <a:pt x="0" y="3428481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D8D8D8"/>
              </a:gs>
            </a:gsLst>
            <a:lin ang="18900000" scaled="1"/>
          </a:gra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Rectangle 8"/>
          <p:cNvSpPr/>
          <p:nvPr/>
        </p:nvSpPr>
        <p:spPr bwMode="auto">
          <a:xfrm>
            <a:off x="9024840" y="1639800"/>
            <a:ext cx="2516400" cy="6192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00000">
                <a:srgbClr val="BF9000"/>
              </a:gs>
            </a:gsLst>
            <a:lin ang="18900000" scaled="1"/>
          </a:gra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Rectangle 9"/>
          <p:cNvSpPr/>
          <p:nvPr/>
        </p:nvSpPr>
        <p:spPr bwMode="auto">
          <a:xfrm>
            <a:off x="900000" y="2397240"/>
            <a:ext cx="2124360" cy="23320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body"/>
          </p:nvPr>
        </p:nvSpPr>
        <p:spPr bwMode="auto">
          <a:xfrm>
            <a:off x="323640" y="339480"/>
            <a:ext cx="11566440" cy="717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rmAutofit fontScale="25000"/>
          </a:bodyPr>
          <a:lstStyle/>
          <a:p>
            <a:pPr marL="85680" indent="0">
              <a:lnSpc>
                <a:spcPct val="93000"/>
              </a:lnSpc>
              <a:spcAft>
                <a:spcPts val="1426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5680" lvl="1" indent="-856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85680" lvl="2" indent="-856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85680" lvl="3" indent="-856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85680" lvl="4" indent="-856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85680" lvl="5" indent="-856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85680" lvl="6" indent="-856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2" name="Rectangle 11"/>
          <p:cNvSpPr/>
          <p:nvPr/>
        </p:nvSpPr>
        <p:spPr bwMode="auto">
          <a:xfrm>
            <a:off x="3675240" y="2397240"/>
            <a:ext cx="2124000" cy="23320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Rectangle 12"/>
          <p:cNvSpPr/>
          <p:nvPr/>
        </p:nvSpPr>
        <p:spPr bwMode="auto">
          <a:xfrm>
            <a:off x="6448320" y="2397240"/>
            <a:ext cx="2124360" cy="23320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Rectangle 13"/>
          <p:cNvSpPr/>
          <p:nvPr/>
        </p:nvSpPr>
        <p:spPr bwMode="auto">
          <a:xfrm>
            <a:off x="9221760" y="2397240"/>
            <a:ext cx="2124000" cy="23320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title"/>
          </p:nvPr>
        </p:nvSpPr>
        <p:spPr bwMode="auto">
          <a:xfrm>
            <a:off x="609120" y="272880"/>
            <a:ext cx="10966680" cy="113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 bwMode="auto">
          <a:xfrm>
            <a:off x="837720" y="364680"/>
            <a:ext cx="10509480" cy="13194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lnSpc>
                <a:spcPct val="93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75360" cy="4345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0">
              <a:lnSpc>
                <a:spcPct val="93000"/>
              </a:lnSpc>
              <a:spcAft>
                <a:spcPts val="1426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343080" lvl="1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343080" lvl="2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343080" lvl="3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343080" lvl="4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43080" lvl="5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43080" lvl="6" indent="-343080">
              <a:lnSpc>
                <a:spcPct val="93000"/>
              </a:lnSpc>
              <a:spcAft>
                <a:spcPts val="1426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72" name="Text Box 3"/>
          <p:cNvSpPr/>
          <p:nvPr/>
        </p:nvSpPr>
        <p:spPr bwMode="auto"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Text Box 4"/>
          <p:cNvSpPr/>
          <p:nvPr/>
        </p:nvSpPr>
        <p:spPr bwMode="auto"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120" y="6356520"/>
            <a:ext cx="2737080" cy="3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fld id="{143FE8F8-3DED-49A3-AA15-E255B94EBBEF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2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Rectangle 4"/>
          <p:cNvSpPr/>
          <p:nvPr/>
        </p:nvSpPr>
        <p:spPr bwMode="auto">
          <a:xfrm>
            <a:off x="2087640" y="417600"/>
            <a:ext cx="866772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</a:rPr>
              <a:t>Государственное бюджетное учреждение здравоохранения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</a:rPr>
              <a:t>Новосибирской области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Rectangle 5"/>
          <p:cNvSpPr/>
          <p:nvPr/>
        </p:nvSpPr>
        <p:spPr bwMode="auto">
          <a:xfrm>
            <a:off x="1890720" y="2854440"/>
            <a:ext cx="84693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 Narrow"/>
              </a:rPr>
              <a:t>«УВЕЛИЧЕНИЕ ОХВАТА ДИСПАНСЕРНЫМ НАБЛЮДЕНИЕМ ПАЦИЕНТОВ С ВЫЯВЛЕННЫМИ ЗАБОЛЕВАНИЯМИ»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Rectangle 6"/>
          <p:cNvSpPr/>
          <p:nvPr/>
        </p:nvSpPr>
        <p:spPr bwMode="auto">
          <a:xfrm>
            <a:off x="2657519" y="1468440"/>
            <a:ext cx="719928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 Narrow"/>
              </a:rPr>
              <a:t>Городская Клиническая Больница №25, Детская поликлиника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Rectangle 7"/>
          <p:cNvSpPr/>
          <p:nvPr/>
        </p:nvSpPr>
        <p:spPr bwMode="auto">
          <a:xfrm>
            <a:off x="1506600" y="4991039"/>
            <a:ext cx="91789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</a:rPr>
              <a:t>26.06.2023-24.11.2023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Rectangle 8"/>
          <p:cNvSpPr/>
          <p:nvPr/>
        </p:nvSpPr>
        <p:spPr bwMode="auto">
          <a:xfrm>
            <a:off x="807732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fld id="{96137073-4385-42ED-ABFD-6CD9E6E06E31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t>1</a:t>
            </a:fld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0" name="Picture 9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271" name="Rectangle 10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Rectangle 11"/>
          <p:cNvSpPr/>
          <p:nvPr/>
        </p:nvSpPr>
        <p:spPr bwMode="auto">
          <a:xfrm>
            <a:off x="636480" y="6141960"/>
            <a:ext cx="318636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Rectangle 12"/>
          <p:cNvSpPr/>
          <p:nvPr/>
        </p:nvSpPr>
        <p:spPr bwMode="auto">
          <a:xfrm>
            <a:off x="4502160" y="6134039"/>
            <a:ext cx="3186000" cy="23184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Rectangle 13"/>
          <p:cNvSpPr/>
          <p:nvPr/>
        </p:nvSpPr>
        <p:spPr bwMode="auto">
          <a:xfrm>
            <a:off x="8335800" y="6146640"/>
            <a:ext cx="318636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5" name="Picture 14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5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7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8" name="Rectangle 4"/>
          <p:cNvSpPr/>
          <p:nvPr/>
        </p:nvSpPr>
        <p:spPr bwMode="auto">
          <a:xfrm>
            <a:off x="2209680" y="542880"/>
            <a:ext cx="8690040" cy="260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МОНИТОРИНГ ДАННЫХ ПРОЕКТА  ДО НАЧАЛА РЕАЛИЗАЦИИ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ЗА 01.01.2023 — 01.07.2023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9" name="Picture 5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560" name="Rectangle 6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Rectangle 7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Rectangle 8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Rectangle 9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4" name="Rectangle 10"/>
          <p:cNvSpPr/>
          <p:nvPr/>
        </p:nvSpPr>
        <p:spPr bwMode="auto">
          <a:xfrm>
            <a:off x="1082520" y="1839960"/>
            <a:ext cx="8062920" cy="35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85840" indent="-279360">
              <a:lnSpc>
                <a:spcPct val="100000"/>
              </a:lnSpc>
              <a:tabLst>
                <a:tab pos="0" algn="l"/>
                <a:tab pos="285840" algn="l"/>
                <a:tab pos="733320" algn="l"/>
                <a:tab pos="1182600" algn="l"/>
                <a:tab pos="1631880" algn="l"/>
                <a:tab pos="2081160" algn="l"/>
                <a:tab pos="2530440" algn="l"/>
                <a:tab pos="2979720" algn="l"/>
                <a:tab pos="3429000" algn="l"/>
                <a:tab pos="3878280" algn="l"/>
                <a:tab pos="4327560" algn="l"/>
                <a:tab pos="4776840" algn="l"/>
                <a:tab pos="5226120" algn="l"/>
                <a:tab pos="5675400" algn="l"/>
                <a:tab pos="6124680" algn="l"/>
                <a:tab pos="6573960" algn="l"/>
                <a:tab pos="7023240" algn="l"/>
                <a:tab pos="7472520" algn="l"/>
                <a:tab pos="7921800" algn="l"/>
                <a:tab pos="8370720" algn="l"/>
                <a:tab pos="8820000" algn="l"/>
                <a:tab pos="926928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85840" indent="-279360">
              <a:lnSpc>
                <a:spcPct val="100000"/>
              </a:lnSpc>
              <a:tabLst>
                <a:tab pos="0" algn="l"/>
                <a:tab pos="285840" algn="l"/>
                <a:tab pos="733320" algn="l"/>
                <a:tab pos="1182600" algn="l"/>
                <a:tab pos="1631880" algn="l"/>
                <a:tab pos="2081160" algn="l"/>
                <a:tab pos="2530440" algn="l"/>
                <a:tab pos="2979720" algn="l"/>
                <a:tab pos="3429000" algn="l"/>
                <a:tab pos="3878280" algn="l"/>
                <a:tab pos="4327560" algn="l"/>
                <a:tab pos="4776840" algn="l"/>
                <a:tab pos="5226120" algn="l"/>
                <a:tab pos="5675400" algn="l"/>
                <a:tab pos="6124680" algn="l"/>
                <a:tab pos="6573960" algn="l"/>
                <a:tab pos="7023240" algn="l"/>
                <a:tab pos="7472520" algn="l"/>
                <a:tab pos="7921800" algn="l"/>
                <a:tab pos="8370720" algn="l"/>
                <a:tab pos="8820000" algn="l"/>
                <a:tab pos="926928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5" name="Picture 11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sp>
        <p:nvSpPr>
          <p:cNvPr id="566" name="Rectangle 1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Rectangle 13"/>
          <p:cNvSpPr/>
          <p:nvPr/>
        </p:nvSpPr>
        <p:spPr bwMode="auto">
          <a:xfrm>
            <a:off x="2209680" y="506520"/>
            <a:ext cx="8690040" cy="26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8" name="Picture 14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569" name="Rectangle 15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Rectangle 16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Rectangle 17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2" name="Rectangle 18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Rectangle 19"/>
          <p:cNvSpPr/>
          <p:nvPr/>
        </p:nvSpPr>
        <p:spPr bwMode="auto">
          <a:xfrm>
            <a:off x="1082520" y="1839960"/>
            <a:ext cx="8062920" cy="35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574" name="Object 20"/>
          <p:cNvGraphicFramePr>
            <a:graphicFrameLocks/>
          </p:cNvGraphicFramePr>
          <p:nvPr/>
        </p:nvGraphicFramePr>
        <p:xfrm>
          <a:off x="2451240" y="1117440"/>
          <a:ext cx="8116920" cy="471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5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6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7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8" name="Rectangle 4"/>
          <p:cNvSpPr/>
          <p:nvPr/>
        </p:nvSpPr>
        <p:spPr bwMode="auto">
          <a:xfrm>
            <a:off x="682560" y="1495440"/>
            <a:ext cx="10947600" cy="46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61800">
              <a:lnSpc>
                <a:spcPct val="100000"/>
              </a:lnSpc>
              <a:tabLst>
                <a:tab pos="0" algn="l"/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tabLst>
                <a:tab pos="0" algn="l"/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1" strike="noStrike" spc="-1">
                <a:solidFill>
                  <a:srgbClr val="000000"/>
                </a:solidFill>
                <a:latin typeface="Arial Narrow"/>
              </a:rPr>
              <a:t>1.  ВЛИЯНИЕ  НА ЦЕЛИ/ЗАДАЧИ (ЧТО БУДЕТ, ЕСЛИ ПРОЕКТ НЕ РЕАЛИЗОВАТЬ): 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 Narrow"/>
              </a:rPr>
              <a:t>Снижение охвата диспансерным наблюдением прикреплённого населения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 Narrow"/>
              </a:rPr>
              <a:t>Увеличение числа обострений хронической патологии, снижение качества жизни в долгосрочной перспективе.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 Narrow"/>
              </a:rPr>
              <a:t>Увеличение числа первичных обращений по заболеванию, увеличение дней нетрудоспособности.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tabLst>
                <a:tab pos="0" algn="l"/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tabLst>
                <a:tab pos="0" algn="l"/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1" strike="noStrike" spc="-1">
                <a:solidFill>
                  <a:srgbClr val="000000"/>
                </a:solidFill>
                <a:latin typeface="Arial Narrow"/>
              </a:rPr>
              <a:t>2.  </a:t>
            </a:r>
            <a:r>
              <a:rPr lang="ru-RU" sz="1500" b="1" u="sng" strike="noStrike" spc="-1">
                <a:solidFill>
                  <a:srgbClr val="000000"/>
                </a:solidFill>
                <a:latin typeface="Arial Narrow"/>
              </a:rPr>
              <a:t>ТРУДОЕМКОСТЬ ПРОЦЕССА (В ТОМ ЧИСЛЕ КРОСС-ФУНКЦИОНАЛЬНОСТЬ):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 Narrow"/>
              </a:rPr>
              <a:t>Необходимость прохождения медицинского осмотра в несколько этапов.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 Narrow"/>
              </a:rPr>
              <a:t>Сложная логистика при организации диспансерного наблюдения в полном объеме.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 Narrow"/>
              </a:rPr>
              <a:t>Необходимость мониторинга за доходом пациентов при постановке на «Д» учёт во время плановых профилактических осмотров.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 Narrow"/>
              </a:rPr>
              <a:t>Большой объём медицинской документации, в том числе дублирующей друг друга, необходимой к регулярному ведению и обновлению.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tabLst>
                <a:tab pos="0" algn="l"/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tabLst>
                <a:tab pos="0" algn="l"/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1" u="sng" strike="noStrike" spc="-1">
                <a:solidFill>
                  <a:srgbClr val="000000"/>
                </a:solidFill>
                <a:latin typeface="Arial Narrow"/>
              </a:rPr>
              <a:t>3.  НЕУДОВЛЕТВОРЕННОСТЬ ЗАКАЗЧИКА: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 Narrow"/>
              </a:rPr>
              <a:t>Низкий охват диспансерным наблюдением детей, нуждающихся в нём, как аспект оценки качества оказываемой медицинской помощи.</a:t>
            </a:r>
            <a:endParaRPr lang="en-US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9" name="Rectangle 5"/>
          <p:cNvSpPr/>
          <p:nvPr/>
        </p:nvSpPr>
        <p:spPr bwMode="auto">
          <a:xfrm>
            <a:off x="2209680" y="506520"/>
            <a:ext cx="8690040" cy="43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ОБОСНОВАНИЕ ВЫБОРА ПРОЕКТА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40" name="Picture 6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641" name="Rectangle 7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2" name="Rectangle 8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Rectangle 9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4" name="Rectangle 10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45" name="Picture 11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7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0" name="Rectangle 4"/>
          <p:cNvSpPr/>
          <p:nvPr/>
        </p:nvSpPr>
        <p:spPr bwMode="auto">
          <a:xfrm>
            <a:off x="2209680" y="506520"/>
            <a:ext cx="8690040" cy="50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КЛЮЧЕВАЯ ЦЕЛЬ ПРОЕКТА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61" name="Picture 5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662" name="Rectangle 6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3" name="Rectangle 7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4" name="Rectangle 8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5" name="Rectangle 9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6" name="Rectangle 10"/>
          <p:cNvSpPr/>
          <p:nvPr/>
        </p:nvSpPr>
        <p:spPr bwMode="auto">
          <a:xfrm>
            <a:off x="584280" y="1839960"/>
            <a:ext cx="1029168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361800">
              <a:lnSpc>
                <a:spcPct val="100000"/>
              </a:lnSpc>
              <a:tabLst>
                <a:tab pos="0" algn="l"/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333079" algn="l"/>
                <a:tab pos="10782360" algn="l"/>
              </a:tabLst>
              <a:defRPr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Общая доля взятия на диспансерный учёт составляет не менее 25%, при этом минимальный процент взятия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взятия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на диспансерный учёт по отдельным участкам составляет 20%, средний - 25%.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361800">
              <a:lnSpc>
                <a:spcPct val="100000"/>
              </a:lnSpc>
              <a:tabLst>
                <a:tab pos="0" algn="l"/>
                <a:tab pos="361800" algn="l"/>
                <a:tab pos="809640" algn="l"/>
                <a:tab pos="1258920" algn="l"/>
                <a:tab pos="1708200" algn="l"/>
                <a:tab pos="2157480" algn="l"/>
                <a:tab pos="2606760" algn="l"/>
                <a:tab pos="3056040" algn="l"/>
                <a:tab pos="3505320" algn="l"/>
                <a:tab pos="3954600" algn="l"/>
                <a:tab pos="4403880" algn="l"/>
                <a:tab pos="4853160" algn="l"/>
                <a:tab pos="5302080" algn="l"/>
                <a:tab pos="5751360" algn="l"/>
                <a:tab pos="6200640" algn="l"/>
                <a:tab pos="6649920" algn="l"/>
                <a:tab pos="7099200" algn="l"/>
                <a:tab pos="7548480" algn="l"/>
                <a:tab pos="7997760" algn="l"/>
                <a:tab pos="8447040" algn="l"/>
                <a:tab pos="8896320" algn="l"/>
                <a:tab pos="9345600" algn="l"/>
                <a:tab pos="9410760" algn="l"/>
                <a:tab pos="10134720" algn="l"/>
                <a:tab pos="10333079" algn="l"/>
                <a:tab pos="10782360" algn="l"/>
              </a:tabLst>
              <a:defRPr/>
            </a:pP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67" name="Picture 11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8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9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0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71" name="AutoShape 4"/>
          <p:cNvCxnSpPr>
            <a:cxnSpLocks/>
          </p:cNvCxnSpPr>
          <p:nvPr/>
        </p:nvCxnSpPr>
        <p:spPr bwMode="auto">
          <a:xfrm rot="5400000">
            <a:off x="3816720" y="3832920"/>
            <a:ext cx="4750200" cy="1800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sp>
        <p:nvSpPr>
          <p:cNvPr id="672" name="Rectangle 5"/>
          <p:cNvSpPr/>
          <p:nvPr/>
        </p:nvSpPr>
        <p:spPr bwMode="auto">
          <a:xfrm>
            <a:off x="2209680" y="519120"/>
            <a:ext cx="8690040" cy="73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ПАСПОРТ ПРОЕКТА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73" name="Picture 6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674" name="Rectangle 7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5" name="Rectangle 8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6" name="Rectangle 9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7" name="Rectangle 10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78" name="Picture 11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pic>
        <p:nvPicPr>
          <p:cNvPr id="2050" name="Picture 2" descr="C:\Users\baybikova\Downloads\паспорт проекта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76070" y="-198948"/>
            <a:ext cx="5256586" cy="73279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3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4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5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6" name="Rectangle 4"/>
          <p:cNvSpPr/>
          <p:nvPr/>
        </p:nvSpPr>
        <p:spPr bwMode="auto">
          <a:xfrm>
            <a:off x="2209680" y="506520"/>
            <a:ext cx="9259920" cy="43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КЛЮЧЕВЫЕ ОСОБЕННОСТИ ЦЕЛЕВОГО СОСТОЯНИЯ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87" name="Picture 5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1188" name="Rectangle 6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9" name="Rectangle 7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0" name="Rectangle 8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1" name="Rectangle 9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92" name="Group 10"/>
          <p:cNvGrpSpPr/>
          <p:nvPr/>
        </p:nvGrpSpPr>
        <p:grpSpPr bwMode="auto">
          <a:xfrm>
            <a:off x="1209600" y="1108080"/>
            <a:ext cx="10307880" cy="4781520"/>
            <a:chOff x="1209600" y="1108080"/>
            <a:chExt cx="10307880" cy="4781520"/>
          </a:xfrm>
        </p:grpSpPr>
        <p:sp>
          <p:nvSpPr>
            <p:cNvPr id="1193" name="Rectangle 11"/>
            <p:cNvSpPr/>
            <p:nvPr/>
          </p:nvSpPr>
          <p:spPr bwMode="auto">
            <a:xfrm>
              <a:off x="1209600" y="1108080"/>
              <a:ext cx="723600" cy="429840"/>
            </a:xfrm>
            <a:prstGeom prst="rect">
              <a:avLst/>
            </a:prstGeom>
            <a:solidFill>
              <a:srgbClr val="4472C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4" name="Rectangle 12"/>
            <p:cNvSpPr/>
            <p:nvPr/>
          </p:nvSpPr>
          <p:spPr bwMode="auto">
            <a:xfrm>
              <a:off x="1937880" y="1108080"/>
              <a:ext cx="9574560" cy="429840"/>
            </a:xfrm>
            <a:prstGeom prst="rect">
              <a:avLst/>
            </a:prstGeom>
            <a:solidFill>
              <a:srgbClr val="4472C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5" name="Rectangle 13"/>
            <p:cNvSpPr/>
            <p:nvPr/>
          </p:nvSpPr>
          <p:spPr bwMode="auto">
            <a:xfrm>
              <a:off x="1209600" y="1542600"/>
              <a:ext cx="723600" cy="429840"/>
            </a:xfrm>
            <a:prstGeom prst="rect">
              <a:avLst/>
            </a:prstGeom>
            <a:solidFill>
              <a:srgbClr val="CDD4E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9320" rIns="90000" bIns="46800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>
                  <a:solidFill>
                    <a:srgbClr val="000000"/>
                  </a:solidFill>
                  <a:latin typeface="Arial Narrow"/>
                </a:rPr>
                <a:t>1</a:t>
              </a: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6" name="Rectangle 14"/>
            <p:cNvSpPr/>
            <p:nvPr/>
          </p:nvSpPr>
          <p:spPr bwMode="auto">
            <a:xfrm>
              <a:off x="1937880" y="1542600"/>
              <a:ext cx="9574560" cy="433080"/>
            </a:xfrm>
            <a:prstGeom prst="rect">
              <a:avLst/>
            </a:prstGeom>
            <a:solidFill>
              <a:srgbClr val="CDD4E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240" rIns="90000" bIns="46800" anchor="t">
              <a:noAutofit/>
            </a:bodyPr>
            <a:lstStyle/>
            <a:p>
              <a:pPr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941076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 dirty="0">
                  <a:solidFill>
                    <a:srgbClr val="000000"/>
                  </a:solidFill>
                  <a:latin typeface="Times New Roman"/>
                </a:rPr>
                <a:t>Медицинская документация для ведения пациентов на «Д» учёте по объему не превышает аналогичную текущую работу</a:t>
              </a:r>
              <a:endParaRPr lang="en-US" sz="1400" b="0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7" name="Rectangle 15"/>
            <p:cNvSpPr/>
            <p:nvPr/>
          </p:nvSpPr>
          <p:spPr bwMode="auto">
            <a:xfrm>
              <a:off x="1209600" y="1977840"/>
              <a:ext cx="723600" cy="429840"/>
            </a:xfrm>
            <a:prstGeom prst="rect">
              <a:avLst/>
            </a:prstGeom>
            <a:solidFill>
              <a:srgbClr val="E8EB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9320" rIns="90000" bIns="46800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>
                  <a:solidFill>
                    <a:srgbClr val="000000"/>
                  </a:solidFill>
                  <a:latin typeface="Arial Narrow"/>
                </a:rPr>
                <a:t>2</a:t>
              </a: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8" name="Rectangle 16"/>
            <p:cNvSpPr/>
            <p:nvPr/>
          </p:nvSpPr>
          <p:spPr bwMode="auto">
            <a:xfrm>
              <a:off x="1937880" y="1977840"/>
              <a:ext cx="9574560" cy="429840"/>
            </a:xfrm>
            <a:prstGeom prst="rect">
              <a:avLst/>
            </a:prstGeom>
            <a:solidFill>
              <a:srgbClr val="E8EB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240" rIns="90000" bIns="46800" anchor="t">
              <a:noAutofit/>
            </a:bodyPr>
            <a:lstStyle/>
            <a:p>
              <a:pPr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941076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 dirty="0">
                  <a:solidFill>
                    <a:srgbClr val="000000"/>
                  </a:solidFill>
                  <a:latin typeface="Times New Roman"/>
                </a:rPr>
                <a:t>Количество явок пациента для выполнения полного объёма диспансерного наблюдения снижается</a:t>
              </a:r>
              <a:endParaRPr lang="en-US" sz="1400" b="0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9" name="Rectangle 17"/>
            <p:cNvSpPr/>
            <p:nvPr/>
          </p:nvSpPr>
          <p:spPr bwMode="auto">
            <a:xfrm>
              <a:off x="1209600" y="2412360"/>
              <a:ext cx="723600" cy="429840"/>
            </a:xfrm>
            <a:prstGeom prst="rect">
              <a:avLst/>
            </a:prstGeom>
            <a:solidFill>
              <a:srgbClr val="CDD4E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9320" rIns="90000" bIns="46800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>
                  <a:solidFill>
                    <a:srgbClr val="000000"/>
                  </a:solidFill>
                  <a:latin typeface="Arial Narrow"/>
                </a:rPr>
                <a:t>3</a:t>
              </a: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0" name="Rectangle 18"/>
            <p:cNvSpPr/>
            <p:nvPr/>
          </p:nvSpPr>
          <p:spPr bwMode="auto">
            <a:xfrm>
              <a:off x="1937880" y="2412360"/>
              <a:ext cx="9574560" cy="429840"/>
            </a:xfrm>
            <a:prstGeom prst="rect">
              <a:avLst/>
            </a:prstGeom>
            <a:solidFill>
              <a:srgbClr val="CDD4E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240" rIns="90000" bIns="46800" anchor="t">
              <a:noAutofit/>
            </a:bodyPr>
            <a:lstStyle/>
            <a:p>
              <a:pPr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941076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 dirty="0">
                  <a:solidFill>
                    <a:srgbClr val="000000"/>
                  </a:solidFill>
                  <a:latin typeface="Times New Roman"/>
                </a:rPr>
                <a:t>Процент дохода пациентов на повторные приёмы приближается к 100%</a:t>
              </a:r>
              <a:endParaRPr lang="en-US" sz="1400" b="0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1" name="Rectangle 19"/>
            <p:cNvSpPr/>
            <p:nvPr/>
          </p:nvSpPr>
          <p:spPr bwMode="auto">
            <a:xfrm>
              <a:off x="1209600" y="2847240"/>
              <a:ext cx="723600" cy="429840"/>
            </a:xfrm>
            <a:prstGeom prst="rect">
              <a:avLst/>
            </a:prstGeom>
            <a:solidFill>
              <a:srgbClr val="E8EB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9320" rIns="90000" bIns="46800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>
                  <a:solidFill>
                    <a:srgbClr val="000000"/>
                  </a:solidFill>
                  <a:latin typeface="Arial Narrow"/>
                </a:rPr>
                <a:t>4</a:t>
              </a: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2" name="Rectangle 20"/>
            <p:cNvSpPr/>
            <p:nvPr/>
          </p:nvSpPr>
          <p:spPr bwMode="auto">
            <a:xfrm>
              <a:off x="1937880" y="2847240"/>
              <a:ext cx="9574560" cy="429840"/>
            </a:xfrm>
            <a:prstGeom prst="rect">
              <a:avLst/>
            </a:prstGeom>
            <a:solidFill>
              <a:srgbClr val="E8EB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240" rIns="90000" bIns="46800" anchor="t">
              <a:noAutofit/>
            </a:bodyPr>
            <a:lstStyle/>
            <a:p>
              <a:pPr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941076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 dirty="0">
                  <a:solidFill>
                    <a:srgbClr val="000000"/>
                  </a:solidFill>
                  <a:latin typeface="Times New Roman"/>
                </a:rPr>
                <a:t>Процент передачи данных о пациентах, взятых на «Д» учёт, приближается к 100%</a:t>
              </a:r>
              <a:endParaRPr lang="en-US" sz="1400" b="0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3" name="Rectangle 21"/>
            <p:cNvSpPr/>
            <p:nvPr/>
          </p:nvSpPr>
          <p:spPr bwMode="auto">
            <a:xfrm>
              <a:off x="1209600" y="3278880"/>
              <a:ext cx="723600" cy="430200"/>
            </a:xfrm>
            <a:prstGeom prst="rect">
              <a:avLst/>
            </a:prstGeom>
            <a:solidFill>
              <a:srgbClr val="CDD4E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9320" rIns="90000" bIns="46800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>
                  <a:solidFill>
                    <a:srgbClr val="000000"/>
                  </a:solidFill>
                  <a:latin typeface="Arial Narrow"/>
                </a:rPr>
                <a:t>5</a:t>
              </a: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4" name="Rectangle 22"/>
            <p:cNvSpPr/>
            <p:nvPr/>
          </p:nvSpPr>
          <p:spPr bwMode="auto">
            <a:xfrm>
              <a:off x="1937880" y="3278880"/>
              <a:ext cx="9574560" cy="430200"/>
            </a:xfrm>
            <a:prstGeom prst="rect">
              <a:avLst/>
            </a:prstGeom>
            <a:solidFill>
              <a:srgbClr val="CDD4E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240" rIns="90000" bIns="46800" anchor="t">
              <a:noAutofit/>
            </a:bodyPr>
            <a:lstStyle/>
            <a:p>
              <a:pPr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941076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 dirty="0">
                  <a:solidFill>
                    <a:srgbClr val="000000"/>
                  </a:solidFill>
                  <a:latin typeface="Times New Roman"/>
                </a:rPr>
                <a:t>Общий охват прикреплённого населения «Д» наблюдением составляет 25%</a:t>
              </a:r>
              <a:endParaRPr lang="en-US" sz="1400" b="0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5" name="Rectangle 23"/>
            <p:cNvSpPr/>
            <p:nvPr/>
          </p:nvSpPr>
          <p:spPr bwMode="auto">
            <a:xfrm>
              <a:off x="1209600" y="3715200"/>
              <a:ext cx="723600" cy="429840"/>
            </a:xfrm>
            <a:prstGeom prst="rect">
              <a:avLst/>
            </a:prstGeom>
            <a:solidFill>
              <a:srgbClr val="E8EB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9320" rIns="90000" bIns="46800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400" b="0" strike="noStrike" spc="-1">
                  <a:solidFill>
                    <a:srgbClr val="000000"/>
                  </a:solidFill>
                  <a:latin typeface="Arial Narrow"/>
                </a:rPr>
                <a:t>6</a:t>
              </a:r>
              <a:endParaRPr lang="en-US" sz="1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6" name="Rectangle 24"/>
            <p:cNvSpPr/>
            <p:nvPr/>
          </p:nvSpPr>
          <p:spPr bwMode="auto">
            <a:xfrm>
              <a:off x="1937880" y="3715200"/>
              <a:ext cx="9574560" cy="429840"/>
            </a:xfrm>
            <a:prstGeom prst="rect">
              <a:avLst/>
            </a:prstGeom>
            <a:solidFill>
              <a:srgbClr val="E8EB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7" name="Line 25"/>
            <p:cNvSpPr/>
            <p:nvPr/>
          </p:nvSpPr>
          <p:spPr bwMode="auto">
            <a:xfrm>
              <a:off x="1209600" y="110808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8" name="Line 26"/>
            <p:cNvSpPr/>
            <p:nvPr/>
          </p:nvSpPr>
          <p:spPr bwMode="auto">
            <a:xfrm>
              <a:off x="1937880" y="110808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9" name="Line 27"/>
            <p:cNvSpPr/>
            <p:nvPr/>
          </p:nvSpPr>
          <p:spPr bwMode="auto">
            <a:xfrm>
              <a:off x="1209600" y="154260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0" name="Line 28"/>
            <p:cNvSpPr/>
            <p:nvPr/>
          </p:nvSpPr>
          <p:spPr bwMode="auto">
            <a:xfrm>
              <a:off x="1937880" y="154260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1" name="Line 29"/>
            <p:cNvSpPr/>
            <p:nvPr/>
          </p:nvSpPr>
          <p:spPr bwMode="auto">
            <a:xfrm>
              <a:off x="1209600" y="197784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2" name="Line 30"/>
            <p:cNvSpPr/>
            <p:nvPr/>
          </p:nvSpPr>
          <p:spPr bwMode="auto">
            <a:xfrm>
              <a:off x="1937880" y="197784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3" name="Line 31"/>
            <p:cNvSpPr/>
            <p:nvPr/>
          </p:nvSpPr>
          <p:spPr bwMode="auto">
            <a:xfrm>
              <a:off x="1209600" y="241236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4" name="Line 32"/>
            <p:cNvSpPr/>
            <p:nvPr/>
          </p:nvSpPr>
          <p:spPr bwMode="auto">
            <a:xfrm>
              <a:off x="1937880" y="241236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5" name="Line 33"/>
            <p:cNvSpPr/>
            <p:nvPr/>
          </p:nvSpPr>
          <p:spPr bwMode="auto">
            <a:xfrm>
              <a:off x="1209600" y="284724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6" name="Line 34"/>
            <p:cNvSpPr/>
            <p:nvPr/>
          </p:nvSpPr>
          <p:spPr bwMode="auto">
            <a:xfrm>
              <a:off x="1937880" y="284724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7" name="Line 35"/>
            <p:cNvSpPr/>
            <p:nvPr/>
          </p:nvSpPr>
          <p:spPr bwMode="auto">
            <a:xfrm>
              <a:off x="1209600" y="327888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8" name="Line 36"/>
            <p:cNvSpPr/>
            <p:nvPr/>
          </p:nvSpPr>
          <p:spPr bwMode="auto">
            <a:xfrm>
              <a:off x="1937880" y="327888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9" name="Line 37"/>
            <p:cNvSpPr/>
            <p:nvPr/>
          </p:nvSpPr>
          <p:spPr bwMode="auto">
            <a:xfrm>
              <a:off x="1209600" y="371520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0" name="Line 38"/>
            <p:cNvSpPr/>
            <p:nvPr/>
          </p:nvSpPr>
          <p:spPr bwMode="auto">
            <a:xfrm>
              <a:off x="1937880" y="371520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1" name="Line 39"/>
            <p:cNvSpPr/>
            <p:nvPr/>
          </p:nvSpPr>
          <p:spPr bwMode="auto">
            <a:xfrm>
              <a:off x="1209600" y="414864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2" name="Line 40"/>
            <p:cNvSpPr/>
            <p:nvPr/>
          </p:nvSpPr>
          <p:spPr bwMode="auto">
            <a:xfrm>
              <a:off x="1937880" y="414864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3" name="Line 41"/>
            <p:cNvSpPr/>
            <p:nvPr/>
          </p:nvSpPr>
          <p:spPr bwMode="auto">
            <a:xfrm>
              <a:off x="1209600" y="458352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4" name="Line 42"/>
            <p:cNvSpPr/>
            <p:nvPr/>
          </p:nvSpPr>
          <p:spPr bwMode="auto">
            <a:xfrm>
              <a:off x="1937880" y="458352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5" name="Line 43"/>
            <p:cNvSpPr/>
            <p:nvPr/>
          </p:nvSpPr>
          <p:spPr bwMode="auto">
            <a:xfrm>
              <a:off x="1209600" y="501984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6" name="Line 44"/>
            <p:cNvSpPr/>
            <p:nvPr/>
          </p:nvSpPr>
          <p:spPr bwMode="auto">
            <a:xfrm>
              <a:off x="1937880" y="501984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7" name="Line 45"/>
            <p:cNvSpPr/>
            <p:nvPr/>
          </p:nvSpPr>
          <p:spPr bwMode="auto">
            <a:xfrm>
              <a:off x="1209600" y="545472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8" name="Line 46"/>
            <p:cNvSpPr/>
            <p:nvPr/>
          </p:nvSpPr>
          <p:spPr bwMode="auto">
            <a:xfrm>
              <a:off x="1937880" y="545472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9" name="Line 47"/>
            <p:cNvSpPr/>
            <p:nvPr/>
          </p:nvSpPr>
          <p:spPr bwMode="auto">
            <a:xfrm>
              <a:off x="1209600" y="5889600"/>
              <a:ext cx="72360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0" name="Line 48"/>
            <p:cNvSpPr/>
            <p:nvPr/>
          </p:nvSpPr>
          <p:spPr bwMode="auto">
            <a:xfrm>
              <a:off x="1937880" y="5889600"/>
              <a:ext cx="9574560" cy="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1" name="Line 49"/>
            <p:cNvSpPr/>
            <p:nvPr/>
          </p:nvSpPr>
          <p:spPr bwMode="auto">
            <a:xfrm>
              <a:off x="1209600" y="110808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2" name="Line 50"/>
            <p:cNvSpPr/>
            <p:nvPr/>
          </p:nvSpPr>
          <p:spPr bwMode="auto">
            <a:xfrm>
              <a:off x="1209600" y="154260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3" name="Line 51"/>
            <p:cNvSpPr/>
            <p:nvPr/>
          </p:nvSpPr>
          <p:spPr bwMode="auto">
            <a:xfrm>
              <a:off x="1209600" y="19778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4" name="Line 52"/>
            <p:cNvSpPr/>
            <p:nvPr/>
          </p:nvSpPr>
          <p:spPr bwMode="auto">
            <a:xfrm>
              <a:off x="1209600" y="241236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5" name="Line 53"/>
            <p:cNvSpPr/>
            <p:nvPr/>
          </p:nvSpPr>
          <p:spPr bwMode="auto">
            <a:xfrm>
              <a:off x="1209600" y="28472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6" name="Line 54"/>
            <p:cNvSpPr/>
            <p:nvPr/>
          </p:nvSpPr>
          <p:spPr bwMode="auto">
            <a:xfrm>
              <a:off x="1209600" y="3278880"/>
              <a:ext cx="0" cy="43020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7" name="Line 55"/>
            <p:cNvSpPr/>
            <p:nvPr/>
          </p:nvSpPr>
          <p:spPr bwMode="auto">
            <a:xfrm>
              <a:off x="1209600" y="371520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8" name="Line 56"/>
            <p:cNvSpPr/>
            <p:nvPr/>
          </p:nvSpPr>
          <p:spPr bwMode="auto">
            <a:xfrm>
              <a:off x="1209600" y="41486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9" name="Line 57"/>
            <p:cNvSpPr/>
            <p:nvPr/>
          </p:nvSpPr>
          <p:spPr bwMode="auto">
            <a:xfrm>
              <a:off x="1209600" y="458352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0" name="Line 58"/>
            <p:cNvSpPr/>
            <p:nvPr/>
          </p:nvSpPr>
          <p:spPr bwMode="auto">
            <a:xfrm>
              <a:off x="1209600" y="50198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1" name="Line 59"/>
            <p:cNvSpPr/>
            <p:nvPr/>
          </p:nvSpPr>
          <p:spPr bwMode="auto">
            <a:xfrm>
              <a:off x="1209600" y="545472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2" name="Line 60"/>
            <p:cNvSpPr/>
            <p:nvPr/>
          </p:nvSpPr>
          <p:spPr bwMode="auto">
            <a:xfrm>
              <a:off x="1937880" y="110808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3" name="Line 61"/>
            <p:cNvSpPr/>
            <p:nvPr/>
          </p:nvSpPr>
          <p:spPr bwMode="auto">
            <a:xfrm>
              <a:off x="1937880" y="154260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4" name="Line 62"/>
            <p:cNvSpPr/>
            <p:nvPr/>
          </p:nvSpPr>
          <p:spPr bwMode="auto">
            <a:xfrm>
              <a:off x="1937880" y="19778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5" name="Line 63"/>
            <p:cNvSpPr/>
            <p:nvPr/>
          </p:nvSpPr>
          <p:spPr bwMode="auto">
            <a:xfrm>
              <a:off x="1937880" y="241236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6" name="Line 64"/>
            <p:cNvSpPr/>
            <p:nvPr/>
          </p:nvSpPr>
          <p:spPr bwMode="auto">
            <a:xfrm>
              <a:off x="1937880" y="28472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7" name="Line 65"/>
            <p:cNvSpPr/>
            <p:nvPr/>
          </p:nvSpPr>
          <p:spPr bwMode="auto">
            <a:xfrm>
              <a:off x="1937880" y="3278880"/>
              <a:ext cx="0" cy="43020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8" name="Line 66"/>
            <p:cNvSpPr/>
            <p:nvPr/>
          </p:nvSpPr>
          <p:spPr bwMode="auto">
            <a:xfrm>
              <a:off x="1937880" y="371520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9" name="Line 67"/>
            <p:cNvSpPr/>
            <p:nvPr/>
          </p:nvSpPr>
          <p:spPr bwMode="auto">
            <a:xfrm>
              <a:off x="1937880" y="41486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0" name="Line 68"/>
            <p:cNvSpPr/>
            <p:nvPr/>
          </p:nvSpPr>
          <p:spPr bwMode="auto">
            <a:xfrm>
              <a:off x="1937880" y="458352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1" name="Line 69"/>
            <p:cNvSpPr/>
            <p:nvPr/>
          </p:nvSpPr>
          <p:spPr bwMode="auto">
            <a:xfrm>
              <a:off x="1937880" y="50198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2" name="Line 70"/>
            <p:cNvSpPr/>
            <p:nvPr/>
          </p:nvSpPr>
          <p:spPr bwMode="auto">
            <a:xfrm>
              <a:off x="1937880" y="545472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3" name="Line 71"/>
            <p:cNvSpPr/>
            <p:nvPr/>
          </p:nvSpPr>
          <p:spPr bwMode="auto">
            <a:xfrm>
              <a:off x="11517480" y="110808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4" name="Line 72"/>
            <p:cNvSpPr/>
            <p:nvPr/>
          </p:nvSpPr>
          <p:spPr bwMode="auto">
            <a:xfrm>
              <a:off x="11517480" y="154260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5" name="Line 73"/>
            <p:cNvSpPr/>
            <p:nvPr/>
          </p:nvSpPr>
          <p:spPr bwMode="auto">
            <a:xfrm>
              <a:off x="11517480" y="19778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6" name="Line 74"/>
            <p:cNvSpPr/>
            <p:nvPr/>
          </p:nvSpPr>
          <p:spPr bwMode="auto">
            <a:xfrm>
              <a:off x="11517480" y="241236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7" name="Line 75"/>
            <p:cNvSpPr/>
            <p:nvPr/>
          </p:nvSpPr>
          <p:spPr bwMode="auto">
            <a:xfrm>
              <a:off x="11517480" y="28472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8" name="Line 76"/>
            <p:cNvSpPr/>
            <p:nvPr/>
          </p:nvSpPr>
          <p:spPr bwMode="auto">
            <a:xfrm>
              <a:off x="11517480" y="3278880"/>
              <a:ext cx="0" cy="43020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9" name="Line 77"/>
            <p:cNvSpPr/>
            <p:nvPr/>
          </p:nvSpPr>
          <p:spPr bwMode="auto">
            <a:xfrm>
              <a:off x="11517480" y="371520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0" name="Line 78"/>
            <p:cNvSpPr/>
            <p:nvPr/>
          </p:nvSpPr>
          <p:spPr bwMode="auto">
            <a:xfrm>
              <a:off x="11517480" y="41486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1" name="Line 79"/>
            <p:cNvSpPr/>
            <p:nvPr/>
          </p:nvSpPr>
          <p:spPr bwMode="auto">
            <a:xfrm>
              <a:off x="11517480" y="458352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2" name="Line 80"/>
            <p:cNvSpPr/>
            <p:nvPr/>
          </p:nvSpPr>
          <p:spPr bwMode="auto">
            <a:xfrm>
              <a:off x="11517480" y="501984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3" name="Line 81"/>
            <p:cNvSpPr/>
            <p:nvPr/>
          </p:nvSpPr>
          <p:spPr bwMode="auto">
            <a:xfrm>
              <a:off x="11517480" y="5454720"/>
              <a:ext cx="0" cy="429840"/>
            </a:xfrm>
            <a:prstGeom prst="line">
              <a:avLst/>
            </a:prstGeom>
            <a:ln w="115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264" name="Picture 82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5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6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7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8" name="Rectangle 4"/>
          <p:cNvSpPr/>
          <p:nvPr/>
        </p:nvSpPr>
        <p:spPr bwMode="auto">
          <a:xfrm>
            <a:off x="2685960" y="838080"/>
            <a:ext cx="7027920" cy="548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3" name="Rectangle 289"/>
          <p:cNvSpPr/>
          <p:nvPr/>
        </p:nvSpPr>
        <p:spPr bwMode="auto">
          <a:xfrm>
            <a:off x="2209680" y="506520"/>
            <a:ext cx="8690040" cy="43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ПЛАН МЕРОПРИЯТИЙ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54" name="Picture 290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1555" name="Rectangle 291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6" name="Rectangle 292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7" name="Rectangle 293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8" name="Rectangle 294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59" name="Picture 295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97" name="Таблица 2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140184"/>
              </p:ext>
            </p:extLst>
          </p:nvPr>
        </p:nvGraphicFramePr>
        <p:xfrm>
          <a:off x="1200250" y="908720"/>
          <a:ext cx="9974403" cy="5123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2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3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3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93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47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000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2611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Наименование  мероприятия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Дата</a:t>
                      </a:r>
                      <a:r>
                        <a:rPr lang="ru-RU" sz="1100" baseline="0" dirty="0">
                          <a:latin typeface="Arial Narrow" panose="020B0606020202030204" pitchFamily="34" charset="0"/>
                        </a:rPr>
                        <a:t> начала реализации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Дата</a:t>
                      </a:r>
                      <a:r>
                        <a:rPr lang="ru-RU" sz="1100" baseline="0" dirty="0">
                          <a:latin typeface="Arial Narrow" panose="020B0606020202030204" pitchFamily="34" charset="0"/>
                        </a:rPr>
                        <a:t> окончания реализации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ФИО ответственного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ФИО</a:t>
                      </a:r>
                      <a:r>
                        <a:rPr lang="ru-RU" sz="1100" baseline="0" dirty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Arial Narrow" panose="020B0606020202030204" pitchFamily="34" charset="0"/>
                        </a:rPr>
                        <a:t>исполнителя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Затраты</a:t>
                      </a:r>
                      <a:r>
                        <a:rPr lang="ru-RU" sz="1100" baseline="0" dirty="0">
                          <a:latin typeface="Arial Narrow" panose="020B0606020202030204" pitchFamily="34" charset="0"/>
                        </a:rPr>
                        <a:t>, руб.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Полученный эффект  мероприятия/ комментарий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  <a:tab pos="8985240" algn="l"/>
                          <a:tab pos="9434520" algn="l"/>
                          <a:tab pos="9883800" algn="l"/>
                          <a:tab pos="10333079" algn="l"/>
                          <a:tab pos="10782360" algn="l"/>
                        </a:tabLst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Подготовка информационных материалов о диспансеризации</a:t>
                      </a:r>
                      <a:endParaRPr lang="en-US" sz="1200" b="0" strike="noStrike" spc="-1" dirty="0" smtClean="0">
                        <a:solidFill>
                          <a:srgbClr val="FFFFFF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95000"/>
                        </a:lnSpc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  <a:tab pos="8985240" algn="l"/>
                          <a:tab pos="9434520" algn="l"/>
                          <a:tab pos="9883800" algn="l"/>
                          <a:tab pos="10333079" algn="l"/>
                          <a:tab pos="10782360" algn="l"/>
                        </a:tabLst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Размещение информации для ознакомления родителям и пациентам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21.08.2023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21.09.2023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Эрисман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Н.А</a:t>
                      </a:r>
                      <a:endParaRPr lang="ru-RU" sz="110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Анисимова А.А. 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осведомленности населения о диспансерном наблюдении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Создание алгоритма по ведению диспансерных больных для участковых врачей</a:t>
                      </a:r>
                      <a:endParaRPr lang="en-US" sz="1200" b="0" strike="noStrike" spc="-1" dirty="0" smtClean="0">
                        <a:solidFill>
                          <a:srgbClr val="FFFFFF"/>
                        </a:solidFill>
                        <a:latin typeface="+mj-lt"/>
                      </a:endParaRPr>
                    </a:p>
                    <a:p>
                      <a:pPr algn="l"/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25.08.2023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25.09.2023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Эрисман Н.А.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Ионов В.О.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Сокращение времени врача на приеме на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оформление документации, снижение количества ошибок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590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Создание алгоритма  по ведению диспансерных пациентов для узких специалистов</a:t>
                      </a:r>
                      <a:endParaRPr lang="en-US" sz="1200" b="0" strike="noStrike" spc="-1" dirty="0" smtClean="0">
                        <a:solidFill>
                          <a:srgbClr val="FFFFFF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02.09.2023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02.10.2023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Эрисман Н.А.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Конева С.М.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Сокращение времени врача на приеме на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оформление документации, снижение количества ошибок</a:t>
                      </a:r>
                      <a:endParaRPr lang="ru-RU" sz="110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590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Размещение таблицы в локальной сети ЛПУ с общим доступом, назначение ответственных лиц за ведение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данной таблицы</a:t>
                      </a:r>
                      <a:endParaRPr lang="en-US" sz="1200" b="0" strike="noStrike" spc="-1" dirty="0" smtClean="0">
                        <a:solidFill>
                          <a:srgbClr val="FFFFFF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05.09.2023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20.09.2023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.Ионов В.О.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Ионов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В.О.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доли взятия на «Д» учет в связи с повышением преемственности между отделениями </a:t>
                      </a:r>
                      <a:endParaRPr lang="ru-RU" sz="11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5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7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8" name="Rectangle 4"/>
          <p:cNvSpPr/>
          <p:nvPr/>
        </p:nvSpPr>
        <p:spPr bwMode="auto">
          <a:xfrm>
            <a:off x="2209680" y="542880"/>
            <a:ext cx="8690040" cy="260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 dirty="0">
                <a:solidFill>
                  <a:srgbClr val="000000"/>
                </a:solidFill>
                <a:latin typeface="Arial Narrow"/>
              </a:rPr>
              <a:t>МОНИТОРИНГ ДАННЫХ ПРОЕКТА </a:t>
            </a:r>
            <a:r>
              <a:rPr lang="ru-RU" sz="2000" b="1" spc="-1" dirty="0" smtClean="0">
                <a:solidFill>
                  <a:srgbClr val="000000"/>
                </a:solidFill>
                <a:latin typeface="Arial Narrow"/>
              </a:rPr>
              <a:t>ПОСЛЕ РЕАЛИЗАЦИИ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 dirty="0">
                <a:solidFill>
                  <a:srgbClr val="000000"/>
                </a:solidFill>
                <a:latin typeface="Arial Narrow"/>
              </a:rPr>
              <a:t>ЗА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 Narrow"/>
              </a:rPr>
              <a:t>21.08.2023 </a:t>
            </a:r>
            <a:r>
              <a:rPr lang="ru-RU" sz="2000" b="1" strike="noStrike" spc="-1" dirty="0">
                <a:solidFill>
                  <a:srgbClr val="000000"/>
                </a:solidFill>
                <a:latin typeface="Arial Narrow"/>
              </a:rPr>
              <a:t>—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 Narrow"/>
              </a:rPr>
              <a:t>17.11.2023 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9" name="Picture 5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560" name="Rectangle 6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Rectangle 7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Rectangle 8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Rectangle 9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4" name="Rectangle 10"/>
          <p:cNvSpPr/>
          <p:nvPr/>
        </p:nvSpPr>
        <p:spPr bwMode="auto">
          <a:xfrm>
            <a:off x="1082520" y="1839960"/>
            <a:ext cx="8062920" cy="35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85840" indent="-279360">
              <a:lnSpc>
                <a:spcPct val="100000"/>
              </a:lnSpc>
              <a:tabLst>
                <a:tab pos="0" algn="l"/>
                <a:tab pos="285840" algn="l"/>
                <a:tab pos="733320" algn="l"/>
                <a:tab pos="1182600" algn="l"/>
                <a:tab pos="1631880" algn="l"/>
                <a:tab pos="2081160" algn="l"/>
                <a:tab pos="2530440" algn="l"/>
                <a:tab pos="2979720" algn="l"/>
                <a:tab pos="3429000" algn="l"/>
                <a:tab pos="3878280" algn="l"/>
                <a:tab pos="4327560" algn="l"/>
                <a:tab pos="4776840" algn="l"/>
                <a:tab pos="5226120" algn="l"/>
                <a:tab pos="5675400" algn="l"/>
                <a:tab pos="6124680" algn="l"/>
                <a:tab pos="6573960" algn="l"/>
                <a:tab pos="7023240" algn="l"/>
                <a:tab pos="7472520" algn="l"/>
                <a:tab pos="7921800" algn="l"/>
                <a:tab pos="8370720" algn="l"/>
                <a:tab pos="8820000" algn="l"/>
                <a:tab pos="926928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85840" indent="-279360">
              <a:lnSpc>
                <a:spcPct val="100000"/>
              </a:lnSpc>
              <a:tabLst>
                <a:tab pos="0" algn="l"/>
                <a:tab pos="285840" algn="l"/>
                <a:tab pos="733320" algn="l"/>
                <a:tab pos="1182600" algn="l"/>
                <a:tab pos="1631880" algn="l"/>
                <a:tab pos="2081160" algn="l"/>
                <a:tab pos="2530440" algn="l"/>
                <a:tab pos="2979720" algn="l"/>
                <a:tab pos="3429000" algn="l"/>
                <a:tab pos="3878280" algn="l"/>
                <a:tab pos="4327560" algn="l"/>
                <a:tab pos="4776840" algn="l"/>
                <a:tab pos="5226120" algn="l"/>
                <a:tab pos="5675400" algn="l"/>
                <a:tab pos="6124680" algn="l"/>
                <a:tab pos="6573960" algn="l"/>
                <a:tab pos="7023240" algn="l"/>
                <a:tab pos="7472520" algn="l"/>
                <a:tab pos="7921800" algn="l"/>
                <a:tab pos="8370720" algn="l"/>
                <a:tab pos="8820000" algn="l"/>
                <a:tab pos="926928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5" name="Picture 11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sp>
        <p:nvSpPr>
          <p:cNvPr id="566" name="Rectangle 1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Rectangle 13"/>
          <p:cNvSpPr/>
          <p:nvPr/>
        </p:nvSpPr>
        <p:spPr bwMode="auto">
          <a:xfrm>
            <a:off x="2209680" y="506520"/>
            <a:ext cx="8690040" cy="26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8" name="Picture 14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569" name="Rectangle 15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Rectangle 16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Rectangle 17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2" name="Rectangle 18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Rectangle 19"/>
          <p:cNvSpPr/>
          <p:nvPr/>
        </p:nvSpPr>
        <p:spPr bwMode="auto">
          <a:xfrm>
            <a:off x="1082520" y="1839960"/>
            <a:ext cx="8062920" cy="35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574" name="Object 20"/>
          <p:cNvGraphicFramePr>
            <a:graphicFrameLocks/>
          </p:cNvGraphicFramePr>
          <p:nvPr/>
        </p:nvGraphicFramePr>
        <p:xfrm>
          <a:off x="2451240" y="1117440"/>
          <a:ext cx="8116920" cy="471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2178" y="1700808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Аналитика прикрепленного населения в МИС НСО и сопоставление с количеством детей состоящих на «Д» учете в МИС НСО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4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5" name="Rectangle 2"/>
          <p:cNvSpPr/>
          <p:nvPr/>
        </p:nvSpPr>
        <p:spPr bwMode="auto">
          <a:xfrm>
            <a:off x="584280" y="5140440"/>
            <a:ext cx="10887120" cy="88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6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7" name="Rectangle 4"/>
          <p:cNvSpPr/>
          <p:nvPr/>
        </p:nvSpPr>
        <p:spPr bwMode="auto">
          <a:xfrm>
            <a:off x="584280" y="5140440"/>
            <a:ext cx="10931400" cy="84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10760" algn="l"/>
                <a:tab pos="10134720" algn="l"/>
                <a:tab pos="10858680" algn="l"/>
              </a:tabLst>
              <a:defRPr/>
            </a:pP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2" name="Rectangle 139"/>
          <p:cNvSpPr/>
          <p:nvPr/>
        </p:nvSpPr>
        <p:spPr bwMode="auto">
          <a:xfrm>
            <a:off x="2209680" y="506520"/>
            <a:ext cx="8690040" cy="43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РЕЗУЛЬТАТЫ ПРОЕКТА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03" name="Picture 140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1804" name="Rectangle 141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5" name="Rectangle 142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6" name="Rectangle 143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7" name="Rectangle 144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08" name="Picture 145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7" name="Таблица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8911130"/>
              </p:ext>
            </p:extLst>
          </p:nvPr>
        </p:nvGraphicFramePr>
        <p:xfrm>
          <a:off x="583697" y="1848665"/>
          <a:ext cx="10886620" cy="95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45">
                  <a:extLst>
                    <a:ext uri="{9D8B030D-6E8A-4147-A177-3AD203B41FA5}">
                      <a16:colId xmlns:a16="http://schemas.microsoft.com/office/drawing/2014/main" xmlns="" val="842494215"/>
                    </a:ext>
                  </a:extLst>
                </a:gridCol>
                <a:gridCol w="5044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6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6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Показатель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на начало проекта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Целевой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Показатель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на окончание проекта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0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Calibri" panose="020F0502020204030204" charset="0"/>
                          <a:cs typeface="Calibri" panose="020F050202020403020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Общая доля взятия на диспансерный учёт составляет не менее 25%</a:t>
                      </a:r>
                      <a:endParaRPr lang="en-US" sz="1200" b="0" strike="noStrike" spc="-1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algn="l"/>
                      <a:endParaRPr lang="ru-RU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20.6%</a:t>
                      </a:r>
                      <a:r>
                        <a:rPr lang="ru-RU" altLang="en-US" sz="1400" b="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 charset="0"/>
                          <a:cs typeface="Times New Roman" pitchFamily="18" charset="0"/>
                        </a:rPr>
                        <a:t> </a:t>
                      </a:r>
                      <a:endParaRPr lang="ru-RU" altLang="en-US" sz="1400" b="0" dirty="0">
                        <a:solidFill>
                          <a:srgbClr val="000000"/>
                        </a:solidFill>
                        <a:latin typeface="+mn-lt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 charset="0"/>
                          <a:cs typeface="Times New Roman" pitchFamily="18" charset="0"/>
                        </a:rPr>
                        <a:t>25%</a:t>
                      </a:r>
                      <a:r>
                        <a:rPr lang="ru-RU" altLang="en-US" sz="1400" b="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 charset="0"/>
                          <a:cs typeface="Times New Roman" pitchFamily="18" charset="0"/>
                        </a:rPr>
                        <a:t> и более</a:t>
                      </a:r>
                      <a:endParaRPr lang="ru-RU" altLang="en-US" sz="1400" b="0" dirty="0">
                        <a:solidFill>
                          <a:srgbClr val="000000"/>
                        </a:solidFill>
                        <a:latin typeface="+mn-lt"/>
                        <a:ea typeface="Calibri" panose="020F050202020403020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28,4%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9" name="Rectangle 1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0" name="Rectangle 2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1" name="Rectangle 3"/>
          <p:cNvSpPr/>
          <p:nvPr/>
        </p:nvSpPr>
        <p:spPr bwMode="auto">
          <a:xfrm>
            <a:off x="1587600" y="1889280"/>
            <a:ext cx="3741480" cy="52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2" name="Rectangle 4"/>
          <p:cNvSpPr/>
          <p:nvPr/>
        </p:nvSpPr>
        <p:spPr bwMode="auto">
          <a:xfrm>
            <a:off x="2685960" y="838080"/>
            <a:ext cx="7027920" cy="548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3" name="Rectangle 5"/>
          <p:cNvSpPr/>
          <p:nvPr/>
        </p:nvSpPr>
        <p:spPr bwMode="auto">
          <a:xfrm>
            <a:off x="2209680" y="506520"/>
            <a:ext cx="8690040" cy="43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НАИМЕНОВАНИЕ ПРОЕКТА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14" name="Picture 6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1815" name="Rectangle 7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6" name="Rectangle 8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7" name="Rectangle 9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8" name="Rectangle 10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1" name="Rectangle 13"/>
          <p:cNvSpPr/>
          <p:nvPr/>
        </p:nvSpPr>
        <p:spPr bwMode="auto">
          <a:xfrm>
            <a:off x="2855880" y="1074600"/>
            <a:ext cx="91440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БЫЛО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2" name="Rectangle 14"/>
          <p:cNvSpPr/>
          <p:nvPr/>
        </p:nvSpPr>
        <p:spPr bwMode="auto">
          <a:xfrm>
            <a:off x="8804160" y="1074600"/>
            <a:ext cx="98136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СТАЛО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67" name="Picture 59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pic>
        <p:nvPicPr>
          <p:cNvPr id="17" name="Picture 21"/>
          <p:cNvPicPr/>
          <p:nvPr/>
        </p:nvPicPr>
        <p:blipFill>
          <a:blip r:embed="rId4" cstate="print"/>
          <a:stretch/>
        </p:blipFill>
        <p:spPr bwMode="auto">
          <a:xfrm>
            <a:off x="840210" y="1988840"/>
            <a:ext cx="3888432" cy="2806759"/>
          </a:xfrm>
          <a:prstGeom prst="rect">
            <a:avLst/>
          </a:prstGeom>
          <a:ln w="0">
            <a:noFill/>
          </a:ln>
        </p:spPr>
      </p:pic>
      <p:pic>
        <p:nvPicPr>
          <p:cNvPr id="18" name="Picture 2" descr="https://af.attachmail.ru/cgi-bin/readmsg?id=17005593042093127420;0;1;1&amp;mode=attachment&amp;email=zaytseva_olga_1995@mail.ru&amp;ct=image%2fpng&amp;cn=image.png&amp;cte=binary&amp;rid=145727315052660325321836342223278757028438055246"/>
          <p:cNvPicPr>
            <a:picLocks noChangeAspect="1" noChangeArrowheads="1"/>
          </p:cNvPicPr>
          <p:nvPr/>
        </p:nvPicPr>
        <p:blipFill>
          <a:blip r:embed="rId5" cstate="print"/>
          <a:srcRect l="200" t="8400" r="576" b="3973"/>
          <a:stretch>
            <a:fillRect/>
          </a:stretch>
        </p:blipFill>
        <p:spPr bwMode="auto">
          <a:xfrm>
            <a:off x="5247392" y="1988840"/>
            <a:ext cx="5798224" cy="288032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200250" y="5085184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ходе реализации проекта принято решение перейти на электронные формы диспансерного учета, что сокращает затраты времени врача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9" name="Rectangle 1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0" name="Rectangle 2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1" name="Rectangle 3"/>
          <p:cNvSpPr/>
          <p:nvPr/>
        </p:nvSpPr>
        <p:spPr bwMode="auto">
          <a:xfrm>
            <a:off x="1587600" y="1889280"/>
            <a:ext cx="3741480" cy="52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2" name="Rectangle 4"/>
          <p:cNvSpPr/>
          <p:nvPr/>
        </p:nvSpPr>
        <p:spPr bwMode="auto">
          <a:xfrm>
            <a:off x="2685960" y="838080"/>
            <a:ext cx="7027920" cy="548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3" name="Rectangle 5"/>
          <p:cNvSpPr/>
          <p:nvPr/>
        </p:nvSpPr>
        <p:spPr bwMode="auto">
          <a:xfrm>
            <a:off x="2209680" y="506520"/>
            <a:ext cx="8690040" cy="43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НАИМЕНОВАНИЕ ПРОЕКТА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14" name="Picture 6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1815" name="Rectangle 7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6" name="Rectangle 8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7" name="Rectangle 9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8" name="Rectangle 10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1" name="Rectangle 13"/>
          <p:cNvSpPr/>
          <p:nvPr/>
        </p:nvSpPr>
        <p:spPr bwMode="auto">
          <a:xfrm>
            <a:off x="2855880" y="1074600"/>
            <a:ext cx="91440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БЫЛО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2" name="Rectangle 14"/>
          <p:cNvSpPr/>
          <p:nvPr/>
        </p:nvSpPr>
        <p:spPr bwMode="auto">
          <a:xfrm>
            <a:off x="8804160" y="1074600"/>
            <a:ext cx="98136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СТАЛО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67" name="Picture 59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pic>
        <p:nvPicPr>
          <p:cNvPr id="104450" name="Picture 2" descr="C:\Users\baybikova\Downloads\IMG_20231122_092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 flipV="1">
            <a:off x="1810981" y="2026183"/>
            <a:ext cx="3755124" cy="281634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40210" y="5445224"/>
            <a:ext cx="1058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Передача информации о детях подлежащих «Д»наблюдению осуществляется в электронном виде  через сводную таблицу , расположенную во внутрибольничной сети, это исключает потерю информации и сокращает затраты времени</a:t>
            </a:r>
            <a:endParaRPr lang="ru-RU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t="-1799" r="38586" b="5901"/>
          <a:stretch>
            <a:fillRect/>
          </a:stretch>
        </p:blipFill>
        <p:spPr bwMode="auto">
          <a:xfrm>
            <a:off x="6600850" y="1340768"/>
            <a:ext cx="450897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Rectangle 4"/>
          <p:cNvSpPr/>
          <p:nvPr/>
        </p:nvSpPr>
        <p:spPr bwMode="auto">
          <a:xfrm>
            <a:off x="1933560" y="536400"/>
            <a:ext cx="9221760" cy="147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СКАНИРОВАННЫЕ КОПИИ ЛОКАЛЬНЫХ РАСПОРЯДИТЕЛЬНЫХ ДОКУМЕНТОВ МЕДИЦИНСКОЙ ОРГАНИЗАЦИИ ПО ПРОЕКТУ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Rectangle 5"/>
          <p:cNvSpPr/>
          <p:nvPr/>
        </p:nvSpPr>
        <p:spPr bwMode="auto">
          <a:xfrm>
            <a:off x="2685960" y="838080"/>
            <a:ext cx="7027920" cy="548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1" name="Picture 6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282" name="Rectangle 7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Rectangle 8"/>
          <p:cNvSpPr/>
          <p:nvPr/>
        </p:nvSpPr>
        <p:spPr bwMode="auto">
          <a:xfrm>
            <a:off x="636480" y="6141960"/>
            <a:ext cx="318636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Rectangle 9"/>
          <p:cNvSpPr/>
          <p:nvPr/>
        </p:nvSpPr>
        <p:spPr bwMode="auto">
          <a:xfrm>
            <a:off x="4502160" y="6134039"/>
            <a:ext cx="3186000" cy="23184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Rectangle 10"/>
          <p:cNvSpPr/>
          <p:nvPr/>
        </p:nvSpPr>
        <p:spPr bwMode="auto">
          <a:xfrm>
            <a:off x="8335800" y="6146640"/>
            <a:ext cx="318636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6" name="Picture 11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2"/>
          <p:cNvPicPr/>
          <p:nvPr/>
        </p:nvPicPr>
        <p:blipFill>
          <a:blip r:embed="rId4" cstate="print"/>
          <a:stretch/>
        </p:blipFill>
        <p:spPr bwMode="auto">
          <a:xfrm>
            <a:off x="8099280" y="1138320"/>
            <a:ext cx="3492720" cy="49384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3"/>
          <p:cNvPicPr/>
          <p:nvPr/>
        </p:nvPicPr>
        <p:blipFill>
          <a:blip r:embed="rId5" cstate="print"/>
          <a:stretch/>
        </p:blipFill>
        <p:spPr bwMode="auto">
          <a:xfrm>
            <a:off x="971640" y="1187280"/>
            <a:ext cx="3436920" cy="48596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4"/>
          <p:cNvPicPr/>
          <p:nvPr/>
        </p:nvPicPr>
        <p:blipFill>
          <a:blip r:embed="rId6" cstate="print"/>
          <a:stretch/>
        </p:blipFill>
        <p:spPr bwMode="auto">
          <a:xfrm>
            <a:off x="4572000" y="1195560"/>
            <a:ext cx="3432240" cy="485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8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9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0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1" name="Rectangle 4"/>
          <p:cNvSpPr/>
          <p:nvPr/>
        </p:nvSpPr>
        <p:spPr bwMode="auto">
          <a:xfrm>
            <a:off x="4235400" y="2517840"/>
            <a:ext cx="3741840" cy="52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2" name="Rectangle 5"/>
          <p:cNvSpPr/>
          <p:nvPr/>
        </p:nvSpPr>
        <p:spPr bwMode="auto">
          <a:xfrm>
            <a:off x="2685960" y="838080"/>
            <a:ext cx="7027920" cy="548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3" name="Rectangle 6"/>
          <p:cNvSpPr/>
          <p:nvPr/>
        </p:nvSpPr>
        <p:spPr bwMode="auto">
          <a:xfrm>
            <a:off x="2209680" y="506520"/>
            <a:ext cx="8690040" cy="43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ПРИЛОЖЕНИЯ К ПРОЕКТУ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74" name="Picture 7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1875" name="Rectangle 8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6" name="Rectangle 9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7" name="Rectangle 10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8" name="Rectangle 11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79" name="Picture 12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2" descr="C:\Users\baybikova\Downloads\IMG_20231122_092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 flipV="1">
            <a:off x="298813" y="2026182"/>
            <a:ext cx="3755124" cy="2816343"/>
          </a:xfrm>
          <a:prstGeom prst="rect">
            <a:avLst/>
          </a:prstGeom>
          <a:noFill/>
        </p:spPr>
      </p:pic>
      <p:pic>
        <p:nvPicPr>
          <p:cNvPr id="3074" name="Picture 2" descr="C:\Users\baybikova\Downloads\IMG_20231122_092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2618" y="1556792"/>
            <a:ext cx="2808312" cy="3744416"/>
          </a:xfrm>
          <a:prstGeom prst="rect">
            <a:avLst/>
          </a:prstGeom>
          <a:noFill/>
        </p:spPr>
      </p:pic>
      <p:pic>
        <p:nvPicPr>
          <p:cNvPr id="3075" name="Picture 3" descr="C:\Users\baybikova\Downloads\IMG_20231122_092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1050" y="1556792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0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Rectangle 4"/>
          <p:cNvSpPr/>
          <p:nvPr/>
        </p:nvSpPr>
        <p:spPr bwMode="auto">
          <a:xfrm>
            <a:off x="2209680" y="506520"/>
            <a:ext cx="8690040" cy="71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ДОРОЖНАЯ КАРТА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Rectangle 5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Rectangle 6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Rectangle 7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Rectangle 8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98" name="Picture 9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0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4675" t="17234" r="43432" b="9356"/>
          <a:stretch>
            <a:fillRect/>
          </a:stretch>
        </p:blipFill>
        <p:spPr bwMode="auto">
          <a:xfrm rot="5400000">
            <a:off x="3906664" y="74514"/>
            <a:ext cx="5172348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1" name="AutoShape 1"/>
          <p:cNvSpPr/>
          <p:nvPr/>
        </p:nvSpPr>
        <p:spPr bwMode="auto">
          <a:xfrm>
            <a:off x="2209680" y="2130480"/>
            <a:ext cx="7772400" cy="1468440"/>
          </a:xfrm>
          <a:prstGeom prst="roundRect">
            <a:avLst>
              <a:gd name="adj" fmla="val 106"/>
            </a:avLst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AutoShape 2"/>
          <p:cNvSpPr/>
          <p:nvPr/>
        </p:nvSpPr>
        <p:spPr bwMode="auto">
          <a:xfrm>
            <a:off x="2895480" y="3887640"/>
            <a:ext cx="6400800" cy="1751040"/>
          </a:xfrm>
          <a:prstGeom prst="roundRect">
            <a:avLst>
              <a:gd name="adj" fmla="val 88"/>
            </a:avLst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AutoShape 3"/>
          <p:cNvSpPr/>
          <p:nvPr/>
        </p:nvSpPr>
        <p:spPr bwMode="auto">
          <a:xfrm>
            <a:off x="1587600" y="-136440"/>
            <a:ext cx="304560" cy="304560"/>
          </a:xfrm>
          <a:prstGeom prst="roundRect">
            <a:avLst>
              <a:gd name="adj" fmla="val 519"/>
            </a:avLst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Text Box 4"/>
          <p:cNvSpPr/>
          <p:nvPr/>
        </p:nvSpPr>
        <p:spPr bwMode="auto">
          <a:xfrm>
            <a:off x="1739880" y="509760"/>
            <a:ext cx="9655200" cy="85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5240" rIns="90000" bIns="45000" anchor="t">
            <a:noAutofit/>
          </a:bodyPr>
          <a:lstStyle/>
          <a:p>
            <a:pPr algn="ctr">
              <a:lnSpc>
                <a:spcPct val="88000"/>
              </a:lnSpc>
              <a:spcBef>
                <a:spcPts val="1001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1076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4472C4"/>
                </a:solidFill>
                <a:latin typeface="Arial Narrow"/>
              </a:rPr>
              <a:t>КОЛИЧЕСТВО МЕДИЦИНСКОГО ПЕРСОНАЛА,</a:t>
            </a:r>
            <a:r>
              <a:rPr lang="en-US" sz="2000" b="1" strike="noStrike" spc="-1">
                <a:solidFill>
                  <a:srgbClr val="4472C4"/>
                </a:solidFill>
                <a:latin typeface="Arial Narrow"/>
              </a:rPr>
              <a:t> </a:t>
            </a:r>
            <a:r>
              <a:rPr lang="ru-RU" sz="2000" b="1" strike="noStrike" spc="-1">
                <a:solidFill>
                  <a:srgbClr val="4472C4"/>
                </a:solidFill>
                <a:latin typeface="Arial Narrow"/>
              </a:rPr>
              <a:t>ОБУЧЕННОГО ПРИНЦИПАМ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8000"/>
              </a:lnSpc>
              <a:spcBef>
                <a:spcPts val="1001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1076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4472C4"/>
                </a:solidFill>
                <a:latin typeface="Arial Narrow"/>
              </a:rPr>
              <a:t>БЕРЕЖЛИВОГО</a:t>
            </a:r>
            <a:r>
              <a:rPr lang="en-US" sz="2000" b="1" strike="noStrike" spc="-1">
                <a:solidFill>
                  <a:srgbClr val="4472C4"/>
                </a:solidFill>
                <a:latin typeface="Arial Narrow"/>
              </a:rPr>
              <a:t> </a:t>
            </a:r>
            <a:r>
              <a:rPr lang="ru-RU" sz="2000" b="1" strike="noStrike" spc="-1">
                <a:solidFill>
                  <a:srgbClr val="4472C4"/>
                </a:solidFill>
                <a:latin typeface="Arial Narrow"/>
              </a:rPr>
              <a:t>ПРОИЗВОДСТВА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Text Box 5"/>
          <p:cNvSpPr/>
          <p:nvPr/>
        </p:nvSpPr>
        <p:spPr bwMode="auto">
          <a:xfrm>
            <a:off x="2685960" y="838080"/>
            <a:ext cx="7026480" cy="548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06" name="Group 6"/>
          <p:cNvGrpSpPr/>
          <p:nvPr/>
        </p:nvGrpSpPr>
        <p:grpSpPr bwMode="auto">
          <a:xfrm>
            <a:off x="612720" y="1412776"/>
            <a:ext cx="10977480" cy="4630904"/>
            <a:chOff x="612720" y="1412776"/>
            <a:chExt cx="10977480" cy="4630904"/>
          </a:xfrm>
        </p:grpSpPr>
        <p:sp>
          <p:nvSpPr>
            <p:cNvPr id="307" name="Rectangle 7"/>
            <p:cNvSpPr/>
            <p:nvPr/>
          </p:nvSpPr>
          <p:spPr bwMode="auto">
            <a:xfrm>
              <a:off x="612720" y="1440000"/>
              <a:ext cx="460080" cy="67428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2880" rIns="0" bIns="0" anchor="t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 dirty="0">
                  <a:latin typeface="Arial Narrow"/>
                </a:rPr>
                <a:t>№</a:t>
              </a:r>
              <a:endParaRPr lang="en-US" sz="1100" b="0" strike="noStrike" spc="-1" dirty="0">
                <a:latin typeface="Arial"/>
              </a:endParaRPr>
            </a:p>
            <a:p>
              <a:pPr algn="ctr"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 dirty="0" err="1">
                  <a:latin typeface="Arial Narrow"/>
                </a:rPr>
                <a:t>пп</a:t>
              </a:r>
              <a:endParaRPr lang="en-US" sz="1100" b="0" strike="noStrike" spc="-1" dirty="0">
                <a:latin typeface="Arial"/>
              </a:endParaRPr>
            </a:p>
          </p:txBody>
        </p:sp>
        <p:sp>
          <p:nvSpPr>
            <p:cNvPr id="308" name="Rectangle 8"/>
            <p:cNvSpPr/>
            <p:nvPr/>
          </p:nvSpPr>
          <p:spPr bwMode="auto">
            <a:xfrm>
              <a:off x="1077480" y="1440000"/>
              <a:ext cx="2598120" cy="67428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2880" rIns="0" bIns="0" anchor="t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 dirty="0">
                  <a:latin typeface="Arial Narrow"/>
                </a:rPr>
                <a:t>База обучения</a:t>
              </a:r>
              <a:endParaRPr lang="en-US" sz="1100" b="0" strike="noStrike" spc="-1" dirty="0">
                <a:latin typeface="Arial"/>
              </a:endParaRPr>
            </a:p>
          </p:txBody>
        </p:sp>
        <p:sp>
          <p:nvSpPr>
            <p:cNvPr id="309" name="Rectangle 9"/>
            <p:cNvSpPr/>
            <p:nvPr/>
          </p:nvSpPr>
          <p:spPr bwMode="auto">
            <a:xfrm>
              <a:off x="3680640" y="1440000"/>
              <a:ext cx="2256840" cy="67428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2880" rIns="0" bIns="0" anchor="t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 dirty="0">
                  <a:latin typeface="Arial Narrow"/>
                </a:rPr>
                <a:t>Тема </a:t>
              </a:r>
              <a:endParaRPr lang="en-US" sz="1100" b="0" strike="noStrike" spc="-1" dirty="0">
                <a:latin typeface="Arial"/>
              </a:endParaRPr>
            </a:p>
          </p:txBody>
        </p:sp>
        <p:sp>
          <p:nvSpPr>
            <p:cNvPr id="310" name="Rectangle 10"/>
            <p:cNvSpPr/>
            <p:nvPr/>
          </p:nvSpPr>
          <p:spPr bwMode="auto">
            <a:xfrm>
              <a:off x="5941080" y="1440000"/>
              <a:ext cx="1736280" cy="67428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2880" rIns="0" bIns="0" anchor="t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 dirty="0">
                  <a:latin typeface="Arial Narrow"/>
                </a:rPr>
                <a:t>Количество человек</a:t>
              </a:r>
              <a:endParaRPr lang="en-US" sz="1100" b="0" strike="noStrike" spc="-1" dirty="0">
                <a:latin typeface="Arial"/>
              </a:endParaRPr>
            </a:p>
          </p:txBody>
        </p:sp>
        <p:sp>
          <p:nvSpPr>
            <p:cNvPr id="311" name="Rectangle 11"/>
            <p:cNvSpPr/>
            <p:nvPr/>
          </p:nvSpPr>
          <p:spPr bwMode="auto">
            <a:xfrm>
              <a:off x="7682039" y="1440000"/>
              <a:ext cx="1915920" cy="67428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2880" rIns="0" bIns="0" anchor="t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 dirty="0">
                  <a:latin typeface="Arial Narrow"/>
                </a:rPr>
                <a:t>Дата обучения</a:t>
              </a:r>
              <a:endParaRPr lang="en-US" sz="1100" b="0" strike="noStrike" spc="-1" dirty="0">
                <a:latin typeface="Arial"/>
              </a:endParaRPr>
            </a:p>
          </p:txBody>
        </p:sp>
        <p:sp>
          <p:nvSpPr>
            <p:cNvPr id="312" name="Rectangle 12"/>
            <p:cNvSpPr/>
            <p:nvPr/>
          </p:nvSpPr>
          <p:spPr bwMode="auto">
            <a:xfrm>
              <a:off x="9602640" y="1440000"/>
              <a:ext cx="1982520" cy="67428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2880" rIns="0" bIns="0" anchor="t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 dirty="0">
                  <a:latin typeface="Arial Narrow"/>
                </a:rPr>
                <a:t>Наличие сертификата*</a:t>
              </a:r>
              <a:endParaRPr lang="en-US" sz="1100" b="0" strike="noStrike" spc="-1" dirty="0">
                <a:latin typeface="Arial"/>
              </a:endParaRPr>
            </a:p>
          </p:txBody>
        </p:sp>
        <p:sp>
          <p:nvSpPr>
            <p:cNvPr id="313" name="Rectangle 13"/>
            <p:cNvSpPr/>
            <p:nvPr/>
          </p:nvSpPr>
          <p:spPr bwMode="auto">
            <a:xfrm>
              <a:off x="612720" y="2118960"/>
              <a:ext cx="460080" cy="7664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>
                  <a:solidFill>
                    <a:srgbClr val="0054A1"/>
                  </a:solidFill>
                  <a:latin typeface="Arial"/>
                </a:rPr>
                <a:t>1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4" name="Rectangle 14"/>
            <p:cNvSpPr/>
            <p:nvPr/>
          </p:nvSpPr>
          <p:spPr bwMode="auto">
            <a:xfrm>
              <a:off x="1077480" y="2118960"/>
              <a:ext cx="2598120" cy="7664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6800" rIns="0" bIns="0" anchor="t">
              <a:noAutofit/>
            </a:bodyPr>
            <a:lstStyle/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ФГБОУ ВО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«Сибирский государственный медицинский университет» МЗ РФ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5" name="Rectangle 15"/>
            <p:cNvSpPr/>
            <p:nvPr/>
          </p:nvSpPr>
          <p:spPr bwMode="auto">
            <a:xfrm>
              <a:off x="3680640" y="2118960"/>
              <a:ext cx="2256840" cy="7664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«Бережливые технологии в медицинском учреждении»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6" name="Rectangle 16"/>
            <p:cNvSpPr/>
            <p:nvPr/>
          </p:nvSpPr>
          <p:spPr bwMode="auto">
            <a:xfrm>
              <a:off x="5941080" y="2118960"/>
              <a:ext cx="1736280" cy="7664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>
                  <a:solidFill>
                    <a:srgbClr val="000000"/>
                  </a:solidFill>
                  <a:latin typeface="Arial"/>
                </a:rPr>
                <a:t>1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7" name="Rectangle 17"/>
            <p:cNvSpPr/>
            <p:nvPr/>
          </p:nvSpPr>
          <p:spPr bwMode="auto">
            <a:xfrm>
              <a:off x="7682039" y="2118960"/>
              <a:ext cx="1915920" cy="7664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Декабрь 2019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8" name="Rectangle 18"/>
            <p:cNvSpPr/>
            <p:nvPr/>
          </p:nvSpPr>
          <p:spPr bwMode="auto">
            <a:xfrm>
              <a:off x="9602640" y="2118960"/>
              <a:ext cx="1982520" cy="7664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2400" b="0" strike="noStrike" spc="-1">
                  <a:solidFill>
                    <a:srgbClr val="000000"/>
                  </a:solidFill>
                  <a:latin typeface="Arial"/>
                </a:rPr>
                <a:t>+</a:t>
              </a:r>
              <a:endParaRPr lang="en-US" sz="2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9" name="Rectangle 19"/>
            <p:cNvSpPr/>
            <p:nvPr/>
          </p:nvSpPr>
          <p:spPr bwMode="auto">
            <a:xfrm>
              <a:off x="612720" y="2890080"/>
              <a:ext cx="460080" cy="9158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>
                  <a:solidFill>
                    <a:srgbClr val="0054A1"/>
                  </a:solidFill>
                  <a:latin typeface="Arial"/>
                </a:rPr>
                <a:t>2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0" name="Rectangle 20"/>
            <p:cNvSpPr/>
            <p:nvPr/>
          </p:nvSpPr>
          <p:spPr bwMode="auto">
            <a:xfrm>
              <a:off x="1077480" y="2890080"/>
              <a:ext cx="2598120" cy="9158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ФГБОУ ВО «НГМУ» МЗ России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1" name="Rectangle 21"/>
            <p:cNvSpPr/>
            <p:nvPr/>
          </p:nvSpPr>
          <p:spPr bwMode="auto">
            <a:xfrm>
              <a:off x="3680640" y="2890080"/>
              <a:ext cx="2256840" cy="9158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«Современные технологии в педиатрии: «Бережливая поликлиника»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2" name="Rectangle 22"/>
            <p:cNvSpPr/>
            <p:nvPr/>
          </p:nvSpPr>
          <p:spPr bwMode="auto">
            <a:xfrm>
              <a:off x="5941080" y="2890080"/>
              <a:ext cx="1736280" cy="9158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>
                  <a:solidFill>
                    <a:srgbClr val="000000"/>
                  </a:solidFill>
                  <a:latin typeface="Arial"/>
                </a:rPr>
                <a:t>1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3" name="Rectangle 23"/>
            <p:cNvSpPr/>
            <p:nvPr/>
          </p:nvSpPr>
          <p:spPr bwMode="auto">
            <a:xfrm>
              <a:off x="7682039" y="2890080"/>
              <a:ext cx="1915920" cy="9158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Октябрь 2019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4" name="Rectangle 24"/>
            <p:cNvSpPr/>
            <p:nvPr/>
          </p:nvSpPr>
          <p:spPr bwMode="auto">
            <a:xfrm>
              <a:off x="9602640" y="2890080"/>
              <a:ext cx="1982520" cy="91584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5" name="Rectangle 25"/>
            <p:cNvSpPr/>
            <p:nvPr/>
          </p:nvSpPr>
          <p:spPr bwMode="auto">
            <a:xfrm>
              <a:off x="612720" y="3808800"/>
              <a:ext cx="460080" cy="7506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>
                  <a:solidFill>
                    <a:srgbClr val="0054A1"/>
                  </a:solidFill>
                  <a:latin typeface="Arial"/>
                </a:rPr>
                <a:t>3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6" name="Rectangle 26"/>
            <p:cNvSpPr/>
            <p:nvPr/>
          </p:nvSpPr>
          <p:spPr bwMode="auto">
            <a:xfrm>
              <a:off x="1077480" y="3808800"/>
              <a:ext cx="2598120" cy="7506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6800" rIns="0" bIns="0" anchor="t">
              <a:noAutofit/>
            </a:bodyPr>
            <a:lstStyle/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ГБУЗ НСО «МИАЦ»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РЦ ПМСП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7" name="Rectangle 27"/>
            <p:cNvSpPr/>
            <p:nvPr/>
          </p:nvSpPr>
          <p:spPr bwMode="auto">
            <a:xfrm>
              <a:off x="3680640" y="3808800"/>
              <a:ext cx="2256840" cy="7506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«Система 5С – как эффективный метод организации рабочих мест»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8" name="Rectangle 28"/>
            <p:cNvSpPr/>
            <p:nvPr/>
          </p:nvSpPr>
          <p:spPr bwMode="auto">
            <a:xfrm>
              <a:off x="5941080" y="3808800"/>
              <a:ext cx="1736280" cy="7506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>
                  <a:solidFill>
                    <a:srgbClr val="000000"/>
                  </a:solidFill>
                  <a:latin typeface="Arial"/>
                </a:rPr>
                <a:t>3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9" name="Rectangle 29"/>
            <p:cNvSpPr/>
            <p:nvPr/>
          </p:nvSpPr>
          <p:spPr bwMode="auto">
            <a:xfrm>
              <a:off x="7682039" y="3808800"/>
              <a:ext cx="1915920" cy="7506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Август 2019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0" name="Rectangle 30"/>
            <p:cNvSpPr/>
            <p:nvPr/>
          </p:nvSpPr>
          <p:spPr bwMode="auto">
            <a:xfrm>
              <a:off x="9602640" y="3808800"/>
              <a:ext cx="1982520" cy="7506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1" name="Rectangle 31"/>
            <p:cNvSpPr/>
            <p:nvPr/>
          </p:nvSpPr>
          <p:spPr bwMode="auto">
            <a:xfrm>
              <a:off x="612720" y="4564440"/>
              <a:ext cx="460080" cy="6174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>
                  <a:solidFill>
                    <a:srgbClr val="0054A1"/>
                  </a:solidFill>
                  <a:latin typeface="Arial"/>
                </a:rPr>
                <a:t>4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2" name="Rectangle 32"/>
            <p:cNvSpPr/>
            <p:nvPr/>
          </p:nvSpPr>
          <p:spPr bwMode="auto">
            <a:xfrm>
              <a:off x="1077480" y="4564440"/>
              <a:ext cx="2598120" cy="6174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6800" rIns="0" bIns="0" anchor="t">
              <a:noAutofit/>
            </a:bodyPr>
            <a:lstStyle/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ГБУЗ НСО «МИАЦ»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РЦ ПМСП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3" name="Rectangle 33"/>
            <p:cNvSpPr/>
            <p:nvPr/>
          </p:nvSpPr>
          <p:spPr bwMode="auto">
            <a:xfrm>
              <a:off x="3680640" y="4564440"/>
              <a:ext cx="2256840" cy="6174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«Создание инфоцентра»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4" name="Rectangle 34"/>
            <p:cNvSpPr/>
            <p:nvPr/>
          </p:nvSpPr>
          <p:spPr bwMode="auto">
            <a:xfrm>
              <a:off x="5941080" y="4564440"/>
              <a:ext cx="1736280" cy="6174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>
                  <a:solidFill>
                    <a:srgbClr val="000000"/>
                  </a:solidFill>
                  <a:latin typeface="Arial"/>
                </a:rPr>
                <a:t>3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5" name="Rectangle 35"/>
            <p:cNvSpPr/>
            <p:nvPr/>
          </p:nvSpPr>
          <p:spPr bwMode="auto">
            <a:xfrm>
              <a:off x="7682039" y="4564440"/>
              <a:ext cx="1915920" cy="6174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Июль 2020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6" name="Rectangle 36"/>
            <p:cNvSpPr/>
            <p:nvPr/>
          </p:nvSpPr>
          <p:spPr bwMode="auto">
            <a:xfrm>
              <a:off x="9602640" y="4564440"/>
              <a:ext cx="1982520" cy="61740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7" name="Rectangle 37"/>
            <p:cNvSpPr/>
            <p:nvPr/>
          </p:nvSpPr>
          <p:spPr bwMode="auto">
            <a:xfrm>
              <a:off x="612720" y="5186520"/>
              <a:ext cx="460080" cy="85212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>
                  <a:solidFill>
                    <a:srgbClr val="0054A1"/>
                  </a:solidFill>
                  <a:latin typeface="Arial"/>
                </a:rPr>
                <a:t>5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8" name="Rectangle 38"/>
            <p:cNvSpPr/>
            <p:nvPr/>
          </p:nvSpPr>
          <p:spPr bwMode="auto">
            <a:xfrm>
              <a:off x="1077480" y="5186520"/>
              <a:ext cx="2598120" cy="85212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6800" rIns="0" bIns="0" anchor="t">
              <a:noAutofit/>
            </a:bodyPr>
            <a:lstStyle/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ГБУЗ НСО «МИАЦ»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67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РЦ ПМСП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70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9" name="Rectangle 39"/>
            <p:cNvSpPr/>
            <p:nvPr/>
          </p:nvSpPr>
          <p:spPr bwMode="auto">
            <a:xfrm>
              <a:off x="3680640" y="5186520"/>
              <a:ext cx="2256840" cy="85212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Картирование процессов</a:t>
              </a:r>
              <a:r>
                <a:rPr lang="ru-RU" sz="1100" b="0" strike="noStrike" spc="-1">
                  <a:solidFill>
                    <a:srgbClr val="000000"/>
                  </a:solidFill>
                  <a:latin typeface="Times New Roman"/>
                </a:rPr>
                <a:t>»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0" name="Rectangle 40"/>
            <p:cNvSpPr/>
            <p:nvPr/>
          </p:nvSpPr>
          <p:spPr bwMode="auto">
            <a:xfrm>
              <a:off x="5941080" y="5186520"/>
              <a:ext cx="1736280" cy="85212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9720" rIns="0" bIns="0" anchor="t">
              <a:no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0" strike="noStrike" spc="-1">
                  <a:solidFill>
                    <a:srgbClr val="000000"/>
                  </a:solidFill>
                  <a:latin typeface="Arial"/>
                </a:rPr>
                <a:t>2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1" name="Rectangle 41"/>
            <p:cNvSpPr/>
            <p:nvPr/>
          </p:nvSpPr>
          <p:spPr bwMode="auto">
            <a:xfrm>
              <a:off x="7682039" y="5186520"/>
              <a:ext cx="1915920" cy="85212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6840" rIns="0" bIns="0" anchor="t">
              <a:no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Times New Roman"/>
                </a:rPr>
                <a:t>Май 2021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2" name="Rectangle 42"/>
            <p:cNvSpPr/>
            <p:nvPr/>
          </p:nvSpPr>
          <p:spPr bwMode="auto">
            <a:xfrm>
              <a:off x="9602640" y="5186520"/>
              <a:ext cx="1982520" cy="852120"/>
            </a:xfrm>
            <a:prstGeom prst="rect">
              <a:avLst/>
            </a:prstGeom>
            <a:solidFill>
              <a:srgbClr val="CFE7F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3" name="Line 43"/>
            <p:cNvSpPr/>
            <p:nvPr/>
          </p:nvSpPr>
          <p:spPr bwMode="auto">
            <a:xfrm>
              <a:off x="612720" y="1440000"/>
              <a:ext cx="4600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4" name="Line 44"/>
            <p:cNvSpPr/>
            <p:nvPr/>
          </p:nvSpPr>
          <p:spPr bwMode="auto">
            <a:xfrm>
              <a:off x="1077480" y="1440000"/>
              <a:ext cx="25981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5" name="Line 45"/>
            <p:cNvSpPr/>
            <p:nvPr/>
          </p:nvSpPr>
          <p:spPr bwMode="auto">
            <a:xfrm>
              <a:off x="3648522" y="1412776"/>
              <a:ext cx="225684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6" name="Line 46"/>
            <p:cNvSpPr/>
            <p:nvPr/>
          </p:nvSpPr>
          <p:spPr bwMode="auto">
            <a:xfrm>
              <a:off x="5941080" y="1440000"/>
              <a:ext cx="17362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7" name="Line 47"/>
            <p:cNvSpPr/>
            <p:nvPr/>
          </p:nvSpPr>
          <p:spPr bwMode="auto">
            <a:xfrm>
              <a:off x="7682039" y="1440000"/>
              <a:ext cx="19159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8" name="Line 48"/>
            <p:cNvSpPr/>
            <p:nvPr/>
          </p:nvSpPr>
          <p:spPr bwMode="auto">
            <a:xfrm>
              <a:off x="9602640" y="1440000"/>
              <a:ext cx="19825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9" name="Line 49"/>
            <p:cNvSpPr/>
            <p:nvPr/>
          </p:nvSpPr>
          <p:spPr bwMode="auto">
            <a:xfrm>
              <a:off x="612720" y="2118960"/>
              <a:ext cx="4600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0" name="Line 50"/>
            <p:cNvSpPr/>
            <p:nvPr/>
          </p:nvSpPr>
          <p:spPr bwMode="auto">
            <a:xfrm>
              <a:off x="1077480" y="2118960"/>
              <a:ext cx="25981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1" name="Line 51"/>
            <p:cNvSpPr/>
            <p:nvPr/>
          </p:nvSpPr>
          <p:spPr bwMode="auto">
            <a:xfrm>
              <a:off x="3680640" y="2118960"/>
              <a:ext cx="225684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2" name="Line 52"/>
            <p:cNvSpPr/>
            <p:nvPr/>
          </p:nvSpPr>
          <p:spPr bwMode="auto">
            <a:xfrm>
              <a:off x="5941080" y="2118960"/>
              <a:ext cx="17362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3" name="Line 53"/>
            <p:cNvSpPr/>
            <p:nvPr/>
          </p:nvSpPr>
          <p:spPr bwMode="auto">
            <a:xfrm>
              <a:off x="7682039" y="2118960"/>
              <a:ext cx="19159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4" name="Line 54"/>
            <p:cNvSpPr/>
            <p:nvPr/>
          </p:nvSpPr>
          <p:spPr bwMode="auto">
            <a:xfrm>
              <a:off x="9602640" y="2118960"/>
              <a:ext cx="19825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5" name="Line 55"/>
            <p:cNvSpPr/>
            <p:nvPr/>
          </p:nvSpPr>
          <p:spPr bwMode="auto">
            <a:xfrm>
              <a:off x="612720" y="2890080"/>
              <a:ext cx="4600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6" name="Line 56"/>
            <p:cNvSpPr/>
            <p:nvPr/>
          </p:nvSpPr>
          <p:spPr bwMode="auto">
            <a:xfrm>
              <a:off x="1077480" y="2890080"/>
              <a:ext cx="25981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7" name="Line 57"/>
            <p:cNvSpPr/>
            <p:nvPr/>
          </p:nvSpPr>
          <p:spPr bwMode="auto">
            <a:xfrm>
              <a:off x="3680640" y="2890080"/>
              <a:ext cx="225684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8" name="Line 58"/>
            <p:cNvSpPr/>
            <p:nvPr/>
          </p:nvSpPr>
          <p:spPr bwMode="auto">
            <a:xfrm>
              <a:off x="5941080" y="2890080"/>
              <a:ext cx="17362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9" name="Line 59"/>
            <p:cNvSpPr/>
            <p:nvPr/>
          </p:nvSpPr>
          <p:spPr bwMode="auto">
            <a:xfrm>
              <a:off x="7682039" y="2890080"/>
              <a:ext cx="19159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0" name="Line 60"/>
            <p:cNvSpPr/>
            <p:nvPr/>
          </p:nvSpPr>
          <p:spPr bwMode="auto">
            <a:xfrm>
              <a:off x="9602640" y="2890080"/>
              <a:ext cx="19825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1" name="Line 61"/>
            <p:cNvSpPr/>
            <p:nvPr/>
          </p:nvSpPr>
          <p:spPr bwMode="auto">
            <a:xfrm>
              <a:off x="612720" y="3808800"/>
              <a:ext cx="4600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2" name="Line 62"/>
            <p:cNvSpPr/>
            <p:nvPr/>
          </p:nvSpPr>
          <p:spPr bwMode="auto">
            <a:xfrm>
              <a:off x="1077480" y="3808800"/>
              <a:ext cx="25981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3" name="Line 63"/>
            <p:cNvSpPr/>
            <p:nvPr/>
          </p:nvSpPr>
          <p:spPr bwMode="auto">
            <a:xfrm>
              <a:off x="3680640" y="3808800"/>
              <a:ext cx="225684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4" name="Line 64"/>
            <p:cNvSpPr/>
            <p:nvPr/>
          </p:nvSpPr>
          <p:spPr bwMode="auto">
            <a:xfrm>
              <a:off x="5941080" y="3808800"/>
              <a:ext cx="17362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5" name="Line 65"/>
            <p:cNvSpPr/>
            <p:nvPr/>
          </p:nvSpPr>
          <p:spPr bwMode="auto">
            <a:xfrm>
              <a:off x="7682039" y="3808800"/>
              <a:ext cx="19159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6" name="Line 66"/>
            <p:cNvSpPr/>
            <p:nvPr/>
          </p:nvSpPr>
          <p:spPr bwMode="auto">
            <a:xfrm>
              <a:off x="9602640" y="3808800"/>
              <a:ext cx="19825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7" name="Line 67"/>
            <p:cNvSpPr/>
            <p:nvPr/>
          </p:nvSpPr>
          <p:spPr bwMode="auto">
            <a:xfrm>
              <a:off x="612720" y="4564440"/>
              <a:ext cx="4600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8" name="Line 68"/>
            <p:cNvSpPr/>
            <p:nvPr/>
          </p:nvSpPr>
          <p:spPr bwMode="auto">
            <a:xfrm>
              <a:off x="1077480" y="4564440"/>
              <a:ext cx="25981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9" name="Line 69"/>
            <p:cNvSpPr/>
            <p:nvPr/>
          </p:nvSpPr>
          <p:spPr bwMode="auto">
            <a:xfrm>
              <a:off x="3680640" y="4564440"/>
              <a:ext cx="225684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0" name="Line 70"/>
            <p:cNvSpPr/>
            <p:nvPr/>
          </p:nvSpPr>
          <p:spPr bwMode="auto">
            <a:xfrm>
              <a:off x="5941080" y="4564440"/>
              <a:ext cx="17362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1" name="Line 71"/>
            <p:cNvSpPr/>
            <p:nvPr/>
          </p:nvSpPr>
          <p:spPr bwMode="auto">
            <a:xfrm>
              <a:off x="7682039" y="4564440"/>
              <a:ext cx="19159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2" name="Line 72"/>
            <p:cNvSpPr/>
            <p:nvPr/>
          </p:nvSpPr>
          <p:spPr bwMode="auto">
            <a:xfrm>
              <a:off x="9602640" y="4564440"/>
              <a:ext cx="19825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3" name="Line 73"/>
            <p:cNvSpPr/>
            <p:nvPr/>
          </p:nvSpPr>
          <p:spPr bwMode="auto">
            <a:xfrm>
              <a:off x="612720" y="5186520"/>
              <a:ext cx="460080" cy="0"/>
            </a:xfrm>
            <a:prstGeom prst="line">
              <a:avLst/>
            </a:prstGeom>
            <a:ln w="763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4" name="Line 74"/>
            <p:cNvSpPr/>
            <p:nvPr/>
          </p:nvSpPr>
          <p:spPr bwMode="auto">
            <a:xfrm>
              <a:off x="1077480" y="5186520"/>
              <a:ext cx="2598120" cy="0"/>
            </a:xfrm>
            <a:prstGeom prst="line">
              <a:avLst/>
            </a:prstGeom>
            <a:ln w="763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5" name="Line 75"/>
            <p:cNvSpPr/>
            <p:nvPr/>
          </p:nvSpPr>
          <p:spPr bwMode="auto">
            <a:xfrm>
              <a:off x="3680640" y="5186520"/>
              <a:ext cx="2256840" cy="0"/>
            </a:xfrm>
            <a:prstGeom prst="line">
              <a:avLst/>
            </a:prstGeom>
            <a:ln w="763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6" name="Line 76"/>
            <p:cNvSpPr/>
            <p:nvPr/>
          </p:nvSpPr>
          <p:spPr bwMode="auto">
            <a:xfrm>
              <a:off x="5941080" y="5186520"/>
              <a:ext cx="1736280" cy="0"/>
            </a:xfrm>
            <a:prstGeom prst="line">
              <a:avLst/>
            </a:prstGeom>
            <a:ln w="763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7" name="Line 77"/>
            <p:cNvSpPr/>
            <p:nvPr/>
          </p:nvSpPr>
          <p:spPr bwMode="auto">
            <a:xfrm>
              <a:off x="7682039" y="5186520"/>
              <a:ext cx="1915920" cy="0"/>
            </a:xfrm>
            <a:prstGeom prst="line">
              <a:avLst/>
            </a:prstGeom>
            <a:ln w="763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8" name="Line 78"/>
            <p:cNvSpPr/>
            <p:nvPr/>
          </p:nvSpPr>
          <p:spPr bwMode="auto">
            <a:xfrm>
              <a:off x="9602640" y="5186520"/>
              <a:ext cx="1982520" cy="0"/>
            </a:xfrm>
            <a:prstGeom prst="line">
              <a:avLst/>
            </a:prstGeom>
            <a:ln w="7632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9" name="Line 79"/>
            <p:cNvSpPr/>
            <p:nvPr/>
          </p:nvSpPr>
          <p:spPr bwMode="auto">
            <a:xfrm>
              <a:off x="612720" y="6043680"/>
              <a:ext cx="4600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0" name="Line 80"/>
            <p:cNvSpPr/>
            <p:nvPr/>
          </p:nvSpPr>
          <p:spPr bwMode="auto">
            <a:xfrm>
              <a:off x="1077480" y="6043680"/>
              <a:ext cx="25981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1" name="Line 81"/>
            <p:cNvSpPr/>
            <p:nvPr/>
          </p:nvSpPr>
          <p:spPr bwMode="auto">
            <a:xfrm>
              <a:off x="3680640" y="6043680"/>
              <a:ext cx="225684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2" name="Line 82"/>
            <p:cNvSpPr/>
            <p:nvPr/>
          </p:nvSpPr>
          <p:spPr bwMode="auto">
            <a:xfrm>
              <a:off x="5941080" y="6043680"/>
              <a:ext cx="173628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3" name="Line 83"/>
            <p:cNvSpPr/>
            <p:nvPr/>
          </p:nvSpPr>
          <p:spPr bwMode="auto">
            <a:xfrm>
              <a:off x="7682039" y="6043680"/>
              <a:ext cx="19159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4" name="Line 84"/>
            <p:cNvSpPr/>
            <p:nvPr/>
          </p:nvSpPr>
          <p:spPr bwMode="auto">
            <a:xfrm>
              <a:off x="9602640" y="6043680"/>
              <a:ext cx="1982520" cy="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46800" rIns="90000" bIns="-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5" name="Line 85"/>
            <p:cNvSpPr/>
            <p:nvPr/>
          </p:nvSpPr>
          <p:spPr bwMode="auto">
            <a:xfrm>
              <a:off x="612720" y="1440000"/>
              <a:ext cx="0" cy="67428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6" name="Line 86"/>
            <p:cNvSpPr/>
            <p:nvPr/>
          </p:nvSpPr>
          <p:spPr bwMode="auto">
            <a:xfrm>
              <a:off x="612720" y="2118960"/>
              <a:ext cx="0" cy="7664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7" name="Line 87"/>
            <p:cNvSpPr/>
            <p:nvPr/>
          </p:nvSpPr>
          <p:spPr bwMode="auto">
            <a:xfrm>
              <a:off x="612720" y="2890080"/>
              <a:ext cx="0" cy="9158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8" name="Line 88"/>
            <p:cNvSpPr/>
            <p:nvPr/>
          </p:nvSpPr>
          <p:spPr bwMode="auto">
            <a:xfrm>
              <a:off x="612720" y="3808800"/>
              <a:ext cx="0" cy="7506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9" name="Line 89"/>
            <p:cNvSpPr/>
            <p:nvPr/>
          </p:nvSpPr>
          <p:spPr bwMode="auto">
            <a:xfrm>
              <a:off x="612720" y="4564440"/>
              <a:ext cx="0" cy="6174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0" name="Line 90"/>
            <p:cNvSpPr/>
            <p:nvPr/>
          </p:nvSpPr>
          <p:spPr bwMode="auto">
            <a:xfrm>
              <a:off x="612720" y="5186520"/>
              <a:ext cx="0" cy="85212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1" name="Line 91"/>
            <p:cNvSpPr/>
            <p:nvPr/>
          </p:nvSpPr>
          <p:spPr bwMode="auto">
            <a:xfrm>
              <a:off x="1077480" y="1440000"/>
              <a:ext cx="0" cy="67428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2" name="Line 92"/>
            <p:cNvSpPr/>
            <p:nvPr/>
          </p:nvSpPr>
          <p:spPr bwMode="auto">
            <a:xfrm>
              <a:off x="1077480" y="2118960"/>
              <a:ext cx="0" cy="7664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3" name="Line 93"/>
            <p:cNvSpPr/>
            <p:nvPr/>
          </p:nvSpPr>
          <p:spPr bwMode="auto">
            <a:xfrm>
              <a:off x="1077480" y="2890080"/>
              <a:ext cx="0" cy="9158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4" name="Line 94"/>
            <p:cNvSpPr/>
            <p:nvPr/>
          </p:nvSpPr>
          <p:spPr bwMode="auto">
            <a:xfrm>
              <a:off x="1077480" y="3808800"/>
              <a:ext cx="0" cy="7506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5" name="Line 95"/>
            <p:cNvSpPr/>
            <p:nvPr/>
          </p:nvSpPr>
          <p:spPr bwMode="auto">
            <a:xfrm>
              <a:off x="1077480" y="4564440"/>
              <a:ext cx="0" cy="6174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6" name="Line 96"/>
            <p:cNvSpPr/>
            <p:nvPr/>
          </p:nvSpPr>
          <p:spPr bwMode="auto">
            <a:xfrm>
              <a:off x="1077480" y="5186520"/>
              <a:ext cx="0" cy="85212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7" name="Line 97"/>
            <p:cNvSpPr/>
            <p:nvPr/>
          </p:nvSpPr>
          <p:spPr bwMode="auto">
            <a:xfrm>
              <a:off x="3680640" y="1440000"/>
              <a:ext cx="0" cy="67428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8" name="Line 98"/>
            <p:cNvSpPr/>
            <p:nvPr/>
          </p:nvSpPr>
          <p:spPr bwMode="auto">
            <a:xfrm>
              <a:off x="3680640" y="2118960"/>
              <a:ext cx="0" cy="7664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9" name="Line 99"/>
            <p:cNvSpPr/>
            <p:nvPr/>
          </p:nvSpPr>
          <p:spPr bwMode="auto">
            <a:xfrm>
              <a:off x="3680640" y="2890080"/>
              <a:ext cx="0" cy="9158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0" name="Line 100"/>
            <p:cNvSpPr/>
            <p:nvPr/>
          </p:nvSpPr>
          <p:spPr bwMode="auto">
            <a:xfrm>
              <a:off x="3680640" y="3808800"/>
              <a:ext cx="0" cy="7506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1" name="Line 101"/>
            <p:cNvSpPr/>
            <p:nvPr/>
          </p:nvSpPr>
          <p:spPr bwMode="auto">
            <a:xfrm>
              <a:off x="3680640" y="4564440"/>
              <a:ext cx="0" cy="6174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2" name="Line 102"/>
            <p:cNvSpPr/>
            <p:nvPr/>
          </p:nvSpPr>
          <p:spPr bwMode="auto">
            <a:xfrm>
              <a:off x="3680640" y="5186520"/>
              <a:ext cx="0" cy="85212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3" name="Line 103"/>
            <p:cNvSpPr/>
            <p:nvPr/>
          </p:nvSpPr>
          <p:spPr bwMode="auto">
            <a:xfrm>
              <a:off x="5941080" y="1440000"/>
              <a:ext cx="0" cy="67428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4" name="Line 104"/>
            <p:cNvSpPr/>
            <p:nvPr/>
          </p:nvSpPr>
          <p:spPr bwMode="auto">
            <a:xfrm>
              <a:off x="5941080" y="2118960"/>
              <a:ext cx="0" cy="7664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5" name="Line 105"/>
            <p:cNvSpPr/>
            <p:nvPr/>
          </p:nvSpPr>
          <p:spPr bwMode="auto">
            <a:xfrm>
              <a:off x="5941080" y="2890080"/>
              <a:ext cx="0" cy="9158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6" name="Line 106"/>
            <p:cNvSpPr/>
            <p:nvPr/>
          </p:nvSpPr>
          <p:spPr bwMode="auto">
            <a:xfrm>
              <a:off x="5941080" y="3808800"/>
              <a:ext cx="0" cy="7506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7" name="Line 107"/>
            <p:cNvSpPr/>
            <p:nvPr/>
          </p:nvSpPr>
          <p:spPr bwMode="auto">
            <a:xfrm>
              <a:off x="5941080" y="4564440"/>
              <a:ext cx="0" cy="6174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8" name="Line 108"/>
            <p:cNvSpPr/>
            <p:nvPr/>
          </p:nvSpPr>
          <p:spPr bwMode="auto">
            <a:xfrm>
              <a:off x="5941080" y="5186520"/>
              <a:ext cx="0" cy="85212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9" name="Line 109"/>
            <p:cNvSpPr/>
            <p:nvPr/>
          </p:nvSpPr>
          <p:spPr bwMode="auto">
            <a:xfrm>
              <a:off x="7682039" y="1440000"/>
              <a:ext cx="0" cy="67428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0" name="Line 110"/>
            <p:cNvSpPr/>
            <p:nvPr/>
          </p:nvSpPr>
          <p:spPr bwMode="auto">
            <a:xfrm>
              <a:off x="7682039" y="2118960"/>
              <a:ext cx="0" cy="7664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1" name="Line 111"/>
            <p:cNvSpPr/>
            <p:nvPr/>
          </p:nvSpPr>
          <p:spPr bwMode="auto">
            <a:xfrm>
              <a:off x="7682039" y="2890080"/>
              <a:ext cx="0" cy="9158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2" name="Line 112"/>
            <p:cNvSpPr/>
            <p:nvPr/>
          </p:nvSpPr>
          <p:spPr bwMode="auto">
            <a:xfrm>
              <a:off x="7682039" y="3808800"/>
              <a:ext cx="0" cy="7506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3" name="Line 113"/>
            <p:cNvSpPr/>
            <p:nvPr/>
          </p:nvSpPr>
          <p:spPr bwMode="auto">
            <a:xfrm>
              <a:off x="7682039" y="4564440"/>
              <a:ext cx="0" cy="6174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4" name="Line 114"/>
            <p:cNvSpPr/>
            <p:nvPr/>
          </p:nvSpPr>
          <p:spPr bwMode="auto">
            <a:xfrm>
              <a:off x="7682039" y="5186520"/>
              <a:ext cx="0" cy="85212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5" name="Line 115"/>
            <p:cNvSpPr/>
            <p:nvPr/>
          </p:nvSpPr>
          <p:spPr bwMode="auto">
            <a:xfrm>
              <a:off x="9602640" y="1440000"/>
              <a:ext cx="0" cy="67428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6" name="Line 116"/>
            <p:cNvSpPr/>
            <p:nvPr/>
          </p:nvSpPr>
          <p:spPr bwMode="auto">
            <a:xfrm>
              <a:off x="9602640" y="2118960"/>
              <a:ext cx="0" cy="7664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7" name="Line 117"/>
            <p:cNvSpPr/>
            <p:nvPr/>
          </p:nvSpPr>
          <p:spPr bwMode="auto">
            <a:xfrm>
              <a:off x="9602640" y="2890080"/>
              <a:ext cx="0" cy="9158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8" name="Line 118"/>
            <p:cNvSpPr/>
            <p:nvPr/>
          </p:nvSpPr>
          <p:spPr bwMode="auto">
            <a:xfrm>
              <a:off x="9602640" y="3808800"/>
              <a:ext cx="0" cy="7506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9" name="Line 119"/>
            <p:cNvSpPr/>
            <p:nvPr/>
          </p:nvSpPr>
          <p:spPr bwMode="auto">
            <a:xfrm>
              <a:off x="9602640" y="4564440"/>
              <a:ext cx="0" cy="6174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0" name="Line 120"/>
            <p:cNvSpPr/>
            <p:nvPr/>
          </p:nvSpPr>
          <p:spPr bwMode="auto">
            <a:xfrm>
              <a:off x="9602640" y="5186520"/>
              <a:ext cx="0" cy="85212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1" name="Line 121"/>
            <p:cNvSpPr/>
            <p:nvPr/>
          </p:nvSpPr>
          <p:spPr bwMode="auto">
            <a:xfrm>
              <a:off x="11590200" y="1440000"/>
              <a:ext cx="0" cy="67428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2" name="Line 122"/>
            <p:cNvSpPr/>
            <p:nvPr/>
          </p:nvSpPr>
          <p:spPr bwMode="auto">
            <a:xfrm>
              <a:off x="11590200" y="2118960"/>
              <a:ext cx="0" cy="7664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3" name="Line 123"/>
            <p:cNvSpPr/>
            <p:nvPr/>
          </p:nvSpPr>
          <p:spPr bwMode="auto">
            <a:xfrm>
              <a:off x="11590200" y="2890080"/>
              <a:ext cx="0" cy="91584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4" name="Line 124"/>
            <p:cNvSpPr/>
            <p:nvPr/>
          </p:nvSpPr>
          <p:spPr bwMode="auto">
            <a:xfrm>
              <a:off x="11590200" y="3808800"/>
              <a:ext cx="0" cy="7506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5" name="Line 125"/>
            <p:cNvSpPr/>
            <p:nvPr/>
          </p:nvSpPr>
          <p:spPr bwMode="auto">
            <a:xfrm>
              <a:off x="11590200" y="4564440"/>
              <a:ext cx="0" cy="61740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6" name="Line 126"/>
            <p:cNvSpPr/>
            <p:nvPr/>
          </p:nvSpPr>
          <p:spPr bwMode="auto">
            <a:xfrm>
              <a:off x="11590200" y="5186520"/>
              <a:ext cx="0" cy="852120"/>
            </a:xfrm>
            <a:prstGeom prst="line">
              <a:avLst/>
            </a:prstGeom>
            <a:ln w="25200" cap="sq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9280" algn="l"/>
                  <a:tab pos="898560" algn="l"/>
                  <a:tab pos="1347840" algn="l"/>
                  <a:tab pos="1797120" algn="l"/>
                  <a:tab pos="2246400" algn="l"/>
                  <a:tab pos="2695680" algn="l"/>
                  <a:tab pos="3144960" algn="l"/>
                  <a:tab pos="3594240" algn="l"/>
                  <a:tab pos="4043519" algn="l"/>
                  <a:tab pos="4492800" algn="l"/>
                  <a:tab pos="4941720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80" algn="l"/>
                  <a:tab pos="8535960" algn="l"/>
                  <a:tab pos="8985240" algn="l"/>
                </a:tabLst>
                <a:defRPr/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427" name="Picture 127"/>
          <p:cNvPicPr/>
          <p:nvPr/>
        </p:nvPicPr>
        <p:blipFill>
          <a:blip r:embed="rId2" cstate="print"/>
          <a:stretch/>
        </p:blipFill>
        <p:spPr bwMode="auto">
          <a:xfrm>
            <a:off x="582480" y="674640"/>
            <a:ext cx="1308240" cy="676440"/>
          </a:xfrm>
          <a:prstGeom prst="rect">
            <a:avLst/>
          </a:prstGeom>
          <a:ln w="0">
            <a:noFill/>
          </a:ln>
        </p:spPr>
      </p:pic>
      <p:sp>
        <p:nvSpPr>
          <p:cNvPr id="428" name="Text Box 128"/>
          <p:cNvSpPr/>
          <p:nvPr/>
        </p:nvSpPr>
        <p:spPr bwMode="auto">
          <a:xfrm>
            <a:off x="873000" y="485640"/>
            <a:ext cx="1019160" cy="23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2920" rIns="90000" bIns="4500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54A1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Text Box 129"/>
          <p:cNvSpPr/>
          <p:nvPr/>
        </p:nvSpPr>
        <p:spPr bwMode="auto">
          <a:xfrm>
            <a:off x="636480" y="6141960"/>
            <a:ext cx="318636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Text Box 130"/>
          <p:cNvSpPr/>
          <p:nvPr/>
        </p:nvSpPr>
        <p:spPr bwMode="auto">
          <a:xfrm>
            <a:off x="4502160" y="6134039"/>
            <a:ext cx="3186000" cy="23184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Text Box 131"/>
          <p:cNvSpPr/>
          <p:nvPr/>
        </p:nvSpPr>
        <p:spPr bwMode="auto">
          <a:xfrm>
            <a:off x="8335800" y="6145200"/>
            <a:ext cx="318636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32" name="Picture 132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sp>
        <p:nvSpPr>
          <p:cNvPr id="433" name="Text Box 133"/>
          <p:cNvSpPr/>
          <p:nvPr/>
        </p:nvSpPr>
        <p:spPr bwMode="auto">
          <a:xfrm>
            <a:off x="668160" y="5640480"/>
            <a:ext cx="5335920" cy="38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 anchor="t">
            <a:noAutofit/>
          </a:bodyPr>
          <a:lstStyle/>
          <a:p>
            <a:pPr algn="ctr">
              <a:lnSpc>
                <a:spcPct val="88000"/>
              </a:lnSpc>
              <a:spcBef>
                <a:spcPts val="1001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400" b="1" strike="noStrike" spc="-1">
                <a:solidFill>
                  <a:srgbClr val="4472C4"/>
                </a:solidFill>
                <a:latin typeface="Arial Narrow"/>
              </a:rPr>
              <a:t>* Сертификат о повышении квалификации государственного образца</a:t>
            </a: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4" name="Text Box 1"/>
          <p:cNvSpPr/>
          <p:nvPr/>
        </p:nvSpPr>
        <p:spPr bwMode="auto">
          <a:xfrm>
            <a:off x="324000" y="339840"/>
            <a:ext cx="11572560" cy="72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10760" algn="l"/>
                <a:tab pos="10134720" algn="l"/>
                <a:tab pos="10858680" algn="l"/>
              </a:tabLs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 Narrow"/>
              </a:rPr>
              <a:t>КОМАНДА ПРОЕКТА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Rectangle 2"/>
          <p:cNvSpPr/>
          <p:nvPr/>
        </p:nvSpPr>
        <p:spPr bwMode="auto">
          <a:xfrm>
            <a:off x="930240" y="1687680"/>
            <a:ext cx="2133720" cy="32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Эрисман Наталья Антоновна</a:t>
            </a: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36" name="Group 3"/>
          <p:cNvGrpSpPr/>
          <p:nvPr/>
        </p:nvGrpSpPr>
        <p:grpSpPr bwMode="auto">
          <a:xfrm>
            <a:off x="878040" y="4871880"/>
            <a:ext cx="2232000" cy="1064520"/>
            <a:chOff x="878040" y="4871880"/>
            <a:chExt cx="2232000" cy="1064520"/>
          </a:xfrm>
        </p:grpSpPr>
        <p:sp>
          <p:nvSpPr>
            <p:cNvPr id="437" name="Rectangle 4"/>
            <p:cNvSpPr/>
            <p:nvPr/>
          </p:nvSpPr>
          <p:spPr bwMode="auto">
            <a:xfrm>
              <a:off x="878040" y="4871880"/>
              <a:ext cx="2232000" cy="319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000" b="1" strike="noStrike" spc="-1">
                  <a:solidFill>
                    <a:srgbClr val="000000"/>
                  </a:solidFill>
                  <a:latin typeface="Arial Narrow"/>
                </a:rPr>
                <a:t>Руководитель проекта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8" name="Rectangle 5"/>
            <p:cNvSpPr/>
            <p:nvPr/>
          </p:nvSpPr>
          <p:spPr bwMode="auto">
            <a:xfrm>
              <a:off x="878040" y="5340240"/>
              <a:ext cx="2232000" cy="59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84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840" algn="l"/>
                  <a:tab pos="6288120" algn="l"/>
                  <a:tab pos="6737400" algn="l"/>
                  <a:tab pos="7186680" algn="l"/>
                  <a:tab pos="7635960" algn="l"/>
                  <a:tab pos="8085240" algn="l"/>
                  <a:tab pos="8534520" algn="l"/>
                  <a:tab pos="8983800" algn="l"/>
                  <a:tab pos="8985240" algn="l"/>
                  <a:tab pos="9434520" algn="l"/>
                  <a:tab pos="9883800" algn="l"/>
                  <a:tab pos="10333079" algn="l"/>
                  <a:tab pos="10782360" algn="l"/>
                </a:tabLst>
                <a:defRPr/>
              </a:pPr>
              <a:r>
                <a:rPr lang="ru-RU" sz="1100" b="1" strike="noStrike" spc="-1">
                  <a:solidFill>
                    <a:srgbClr val="000000"/>
                  </a:solidFill>
                  <a:latin typeface="Arial Narrow"/>
                </a:rPr>
                <a:t>Заведующий дошкольно-школьным отделением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39" name="Rectangle 6"/>
          <p:cNvSpPr/>
          <p:nvPr/>
        </p:nvSpPr>
        <p:spPr bwMode="auto">
          <a:xfrm>
            <a:off x="3703680" y="1687680"/>
            <a:ext cx="2133720" cy="32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Ионов Василий Олегович</a:t>
            </a: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Rectangle 7"/>
          <p:cNvSpPr/>
          <p:nvPr/>
        </p:nvSpPr>
        <p:spPr bwMode="auto">
          <a:xfrm>
            <a:off x="6478560" y="1687680"/>
            <a:ext cx="2133720" cy="32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Конева Светлана Михайловна</a:t>
            </a: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Rectangle 8"/>
          <p:cNvSpPr/>
          <p:nvPr/>
        </p:nvSpPr>
        <p:spPr bwMode="auto">
          <a:xfrm>
            <a:off x="9252000" y="1687680"/>
            <a:ext cx="2133720" cy="32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Анисимова Александра Александровна</a:t>
            </a: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Rectangle 9"/>
          <p:cNvSpPr/>
          <p:nvPr/>
        </p:nvSpPr>
        <p:spPr bwMode="auto">
          <a:xfrm>
            <a:off x="9234360" y="2382840"/>
            <a:ext cx="2124360" cy="2332080"/>
          </a:xfrm>
          <a:prstGeom prst="rect">
            <a:avLst/>
          </a:prstGeom>
          <a:blipFill>
            <a:blip r:embed="rId2" cstate="print"/>
            <a:tile tx="0" ty="0" sx="100000" sy="100000" algn="ctr"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Rectangle 10"/>
          <p:cNvSpPr/>
          <p:nvPr/>
        </p:nvSpPr>
        <p:spPr bwMode="auto">
          <a:xfrm>
            <a:off x="3675240" y="2397240"/>
            <a:ext cx="2124000" cy="2332080"/>
          </a:xfrm>
          <a:prstGeom prst="rect">
            <a:avLst/>
          </a:prstGeom>
          <a:blipFill>
            <a:blip r:embed="rId3" cstate="print"/>
            <a:tile tx="0" ty="0" sx="100000" sy="100000" algn="ctr"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Rectangle 11"/>
          <p:cNvSpPr/>
          <p:nvPr/>
        </p:nvSpPr>
        <p:spPr bwMode="auto">
          <a:xfrm>
            <a:off x="6448320" y="2397240"/>
            <a:ext cx="2124360" cy="2332080"/>
          </a:xfrm>
          <a:prstGeom prst="rect">
            <a:avLst/>
          </a:prstGeom>
          <a:blipFill>
            <a:blip r:embed="rId4" cstate="print"/>
            <a:tile tx="0" ty="0" sx="100000" sy="100000" algn="ctr"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Rectangle 12"/>
          <p:cNvSpPr/>
          <p:nvPr/>
        </p:nvSpPr>
        <p:spPr bwMode="auto">
          <a:xfrm>
            <a:off x="900000" y="2419200"/>
            <a:ext cx="2124360" cy="2332080"/>
          </a:xfrm>
          <a:prstGeom prst="rect">
            <a:avLst/>
          </a:prstGeom>
          <a:blipFill>
            <a:blip r:embed="rId5" cstate="print"/>
            <a:tile tx="0" ty="0" sx="100000" sy="100000" algn="ctr"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Rectangle 13"/>
          <p:cNvSpPr/>
          <p:nvPr/>
        </p:nvSpPr>
        <p:spPr bwMode="auto">
          <a:xfrm>
            <a:off x="3600360" y="4876920"/>
            <a:ext cx="2238480" cy="32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000" b="1" strike="noStrike" spc="-1">
                <a:solidFill>
                  <a:srgbClr val="000000"/>
                </a:solidFill>
                <a:latin typeface="Arial Narrow"/>
              </a:rPr>
              <a:t>Ответственный за работу по 5С, администратор проекта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Rectangle 14"/>
          <p:cNvSpPr/>
          <p:nvPr/>
        </p:nvSpPr>
        <p:spPr bwMode="auto">
          <a:xfrm>
            <a:off x="3646440" y="5345280"/>
            <a:ext cx="223848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Участковый педиатр</a:t>
            </a:r>
            <a:endParaRPr lang="en-US" sz="11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Rectangle 15"/>
          <p:cNvSpPr/>
          <p:nvPr/>
        </p:nvSpPr>
        <p:spPr bwMode="auto">
          <a:xfrm>
            <a:off x="6448320" y="4871880"/>
            <a:ext cx="2238480" cy="3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000" b="1" strike="noStrike" spc="-1">
                <a:solidFill>
                  <a:srgbClr val="000000"/>
                </a:solidFill>
                <a:latin typeface="Arial Narrow"/>
              </a:rPr>
              <a:t>Ответственная за стандартизацию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Rectangle 16"/>
          <p:cNvSpPr/>
          <p:nvPr/>
        </p:nvSpPr>
        <p:spPr bwMode="auto">
          <a:xfrm>
            <a:off x="6494400" y="5338800"/>
            <a:ext cx="223848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Педиатр дошкольно-школьного отделения</a:t>
            </a:r>
            <a:endParaRPr lang="en-US" sz="11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Rectangle 17"/>
          <p:cNvSpPr/>
          <p:nvPr/>
        </p:nvSpPr>
        <p:spPr bwMode="auto">
          <a:xfrm>
            <a:off x="9172440" y="4871880"/>
            <a:ext cx="2238480" cy="32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000" b="1" strike="noStrike" spc="-1">
                <a:solidFill>
                  <a:srgbClr val="000000"/>
                </a:solidFill>
                <a:latin typeface="Arial Narrow"/>
              </a:rPr>
              <a:t>О</a:t>
            </a:r>
            <a:r>
              <a:rPr lang="ru-RU" sz="900" b="1" strike="noStrike" spc="-1">
                <a:solidFill>
                  <a:srgbClr val="000000"/>
                </a:solidFill>
                <a:latin typeface="Arial Narrow"/>
              </a:rPr>
              <a:t>тветственная за визуализацию, информатизацию и информирование населения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Rectangle 18"/>
          <p:cNvSpPr/>
          <p:nvPr/>
        </p:nvSpPr>
        <p:spPr bwMode="auto">
          <a:xfrm>
            <a:off x="9220320" y="5446800"/>
            <a:ext cx="223812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Участковый педиатр</a:t>
            </a:r>
            <a:endParaRPr lang="en-US" sz="11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2" name="Picture 19"/>
          <p:cNvPicPr/>
          <p:nvPr/>
        </p:nvPicPr>
        <p:blipFill>
          <a:blip r:embed="rId6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453" name="Rectangle 20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Rectangle 21"/>
          <p:cNvSpPr/>
          <p:nvPr/>
        </p:nvSpPr>
        <p:spPr bwMode="auto">
          <a:xfrm>
            <a:off x="636480" y="6141960"/>
            <a:ext cx="318636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Rectangle 22"/>
          <p:cNvSpPr/>
          <p:nvPr/>
        </p:nvSpPr>
        <p:spPr bwMode="auto">
          <a:xfrm>
            <a:off x="4502160" y="6134039"/>
            <a:ext cx="3186000" cy="23184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Rectangle 23"/>
          <p:cNvSpPr/>
          <p:nvPr/>
        </p:nvSpPr>
        <p:spPr bwMode="auto">
          <a:xfrm>
            <a:off x="8335800" y="6146640"/>
            <a:ext cx="318636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Rectangle 24"/>
          <p:cNvSpPr/>
          <p:nvPr/>
        </p:nvSpPr>
        <p:spPr bwMode="auto">
          <a:xfrm>
            <a:off x="1598759" y="1184400"/>
            <a:ext cx="869760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ЗАКАЗЧИК ПРОЕКТА:</a:t>
            </a: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Астраков Сергей Викторович, главный врач ГБУЗ НСО «ГКБ №25» </a:t>
            </a: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8" name="Picture 25"/>
          <p:cNvPicPr/>
          <p:nvPr/>
        </p:nvPicPr>
        <p:blipFill>
          <a:blip r:embed="rId7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9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Rectangle 4"/>
          <p:cNvSpPr/>
          <p:nvPr/>
        </p:nvSpPr>
        <p:spPr bwMode="auto">
          <a:xfrm>
            <a:off x="2209680" y="506520"/>
            <a:ext cx="8690040" cy="26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МЕТОДИКИ СБОРА ПРОБЛЕМАТИКИ ДЛЯ ОПРЕДЕЛЕНИЯ ОСНОВНЫХ ПРОБЛЕМНЫХ НАПРАВЛЕНИЙ, ТРЕБУЮЩИХ УЛУЧШЕНИЙ В МЕДИЦИНСКОЙ ОРГАНИЗАЦИИ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Rectangle 5"/>
          <p:cNvSpPr/>
          <p:nvPr/>
        </p:nvSpPr>
        <p:spPr bwMode="auto">
          <a:xfrm>
            <a:off x="2685960" y="838080"/>
            <a:ext cx="7027920" cy="548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Rectangle 6"/>
          <p:cNvSpPr/>
          <p:nvPr/>
        </p:nvSpPr>
        <p:spPr bwMode="auto">
          <a:xfrm>
            <a:off x="785879" y="1898640"/>
            <a:ext cx="7327800" cy="366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558720" indent="-552240">
              <a:lnSpc>
                <a:spcPct val="100000"/>
              </a:lnSpc>
              <a:buClr>
                <a:srgbClr val="000000"/>
              </a:buClr>
              <a:buFont typeface="Wingdings"/>
              <a:buChar char=""/>
              <a:tabLst>
                <a:tab pos="558720" algn="l"/>
                <a:tab pos="1006560" algn="l"/>
                <a:tab pos="1455840" algn="l"/>
                <a:tab pos="1905120" algn="l"/>
                <a:tab pos="2354400" algn="l"/>
                <a:tab pos="2803680" algn="l"/>
                <a:tab pos="3252960" algn="l"/>
                <a:tab pos="3701880" algn="l"/>
                <a:tab pos="4151160" algn="l"/>
                <a:tab pos="4600440" algn="l"/>
                <a:tab pos="5049720" algn="l"/>
                <a:tab pos="5499000" algn="l"/>
                <a:tab pos="5948280" algn="l"/>
                <a:tab pos="6397560" algn="l"/>
                <a:tab pos="6846840" algn="l"/>
                <a:tab pos="7296120" algn="l"/>
                <a:tab pos="7745400" algn="l"/>
                <a:tab pos="8194680" algn="l"/>
                <a:tab pos="8643960" algn="l"/>
                <a:tab pos="9093240" algn="l"/>
                <a:tab pos="9542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800" b="1" strike="noStrike" spc="-1" dirty="0">
                <a:solidFill>
                  <a:srgbClr val="002060"/>
                </a:solidFill>
                <a:latin typeface="Arial Narrow"/>
              </a:rPr>
              <a:t>Сбор и анализ информации из информационной «системы мониторинга проведения диспансеризации детей-сирот и детей, находящихся в трудной жизненной ситуации»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558720" indent="-552240">
              <a:lnSpc>
                <a:spcPct val="100000"/>
              </a:lnSpc>
              <a:buClr>
                <a:srgbClr val="000000"/>
              </a:buClr>
              <a:buFont typeface="Wingdings"/>
              <a:buChar char=""/>
              <a:tabLst>
                <a:tab pos="558720" algn="l"/>
                <a:tab pos="1006560" algn="l"/>
                <a:tab pos="1455840" algn="l"/>
                <a:tab pos="1905120" algn="l"/>
                <a:tab pos="2354400" algn="l"/>
                <a:tab pos="2803680" algn="l"/>
                <a:tab pos="3252960" algn="l"/>
                <a:tab pos="3701880" algn="l"/>
                <a:tab pos="4151160" algn="l"/>
                <a:tab pos="4600440" algn="l"/>
                <a:tab pos="5049720" algn="l"/>
                <a:tab pos="5499000" algn="l"/>
                <a:tab pos="5948280" algn="l"/>
                <a:tab pos="6397560" algn="l"/>
                <a:tab pos="6846840" algn="l"/>
                <a:tab pos="7296120" algn="l"/>
                <a:tab pos="7745400" algn="l"/>
                <a:tab pos="8194680" algn="l"/>
                <a:tab pos="8643960" algn="l"/>
                <a:tab pos="9093240" algn="l"/>
                <a:tab pos="9542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558720" indent="-552240">
              <a:lnSpc>
                <a:spcPct val="100000"/>
              </a:lnSpc>
              <a:buClr>
                <a:srgbClr val="000000"/>
              </a:buClr>
              <a:buFont typeface="Wingdings"/>
              <a:buChar char=""/>
              <a:tabLst>
                <a:tab pos="558720" algn="l"/>
                <a:tab pos="1006560" algn="l"/>
                <a:tab pos="1455840" algn="l"/>
                <a:tab pos="1905120" algn="l"/>
                <a:tab pos="2354400" algn="l"/>
                <a:tab pos="2803680" algn="l"/>
                <a:tab pos="3252960" algn="l"/>
                <a:tab pos="3701880" algn="l"/>
                <a:tab pos="4151160" algn="l"/>
                <a:tab pos="4600440" algn="l"/>
                <a:tab pos="5049720" algn="l"/>
                <a:tab pos="5499000" algn="l"/>
                <a:tab pos="5948280" algn="l"/>
                <a:tab pos="6397560" algn="l"/>
                <a:tab pos="6846840" algn="l"/>
                <a:tab pos="7296120" algn="l"/>
                <a:tab pos="7745400" algn="l"/>
                <a:tab pos="8194680" algn="l"/>
                <a:tab pos="8643960" algn="l"/>
                <a:tab pos="9093240" algn="l"/>
                <a:tab pos="9542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800" b="1" strike="noStrike" spc="-1" dirty="0">
                <a:solidFill>
                  <a:srgbClr val="002060"/>
                </a:solidFill>
                <a:latin typeface="Arial Narrow"/>
              </a:rPr>
              <a:t>Сбор и анализ информации из «МИС БАРС»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558720" indent="-552240">
              <a:lnSpc>
                <a:spcPct val="100000"/>
              </a:lnSpc>
              <a:buClr>
                <a:srgbClr val="000000"/>
              </a:buClr>
              <a:buFont typeface="Wingdings"/>
              <a:buChar char=""/>
              <a:tabLst>
                <a:tab pos="558720" algn="l"/>
                <a:tab pos="1006560" algn="l"/>
                <a:tab pos="1455840" algn="l"/>
                <a:tab pos="1905120" algn="l"/>
                <a:tab pos="2354400" algn="l"/>
                <a:tab pos="2803680" algn="l"/>
                <a:tab pos="3252960" algn="l"/>
                <a:tab pos="3701880" algn="l"/>
                <a:tab pos="4151160" algn="l"/>
                <a:tab pos="4600440" algn="l"/>
                <a:tab pos="5049720" algn="l"/>
                <a:tab pos="5499000" algn="l"/>
                <a:tab pos="5948280" algn="l"/>
                <a:tab pos="6397560" algn="l"/>
                <a:tab pos="6846840" algn="l"/>
                <a:tab pos="7296120" algn="l"/>
                <a:tab pos="7745400" algn="l"/>
                <a:tab pos="8194680" algn="l"/>
                <a:tab pos="8643960" algn="l"/>
                <a:tab pos="9093240" algn="l"/>
                <a:tab pos="9542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558720" indent="-552240">
              <a:lnSpc>
                <a:spcPct val="100000"/>
              </a:lnSpc>
              <a:buClr>
                <a:srgbClr val="000000"/>
              </a:buClr>
              <a:buFont typeface="Wingdings"/>
              <a:buChar char=""/>
              <a:tabLst>
                <a:tab pos="558720" algn="l"/>
                <a:tab pos="1006560" algn="l"/>
                <a:tab pos="1455840" algn="l"/>
                <a:tab pos="1905120" algn="l"/>
                <a:tab pos="2354400" algn="l"/>
                <a:tab pos="2803680" algn="l"/>
                <a:tab pos="3252960" algn="l"/>
                <a:tab pos="3701880" algn="l"/>
                <a:tab pos="4151160" algn="l"/>
                <a:tab pos="4600440" algn="l"/>
                <a:tab pos="5049720" algn="l"/>
                <a:tab pos="5499000" algn="l"/>
                <a:tab pos="5948280" algn="l"/>
                <a:tab pos="6397560" algn="l"/>
                <a:tab pos="6846840" algn="l"/>
                <a:tab pos="7296120" algn="l"/>
                <a:tab pos="7745400" algn="l"/>
                <a:tab pos="8194680" algn="l"/>
                <a:tab pos="8643960" algn="l"/>
                <a:tab pos="9093240" algn="l"/>
                <a:tab pos="9542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800" b="1" strike="noStrike" spc="-1" dirty="0">
                <a:solidFill>
                  <a:srgbClr val="002060"/>
                </a:solidFill>
                <a:latin typeface="Arial Narrow"/>
              </a:rPr>
              <a:t>Сбор и анализ журналов диспансерного наблюдения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558720" indent="-552240">
              <a:lnSpc>
                <a:spcPct val="100000"/>
              </a:lnSpc>
              <a:buClr>
                <a:srgbClr val="000000"/>
              </a:buClr>
              <a:buFont typeface="Wingdings"/>
              <a:buChar char=""/>
              <a:tabLst>
                <a:tab pos="558720" algn="l"/>
                <a:tab pos="1006560" algn="l"/>
                <a:tab pos="1455840" algn="l"/>
                <a:tab pos="1905120" algn="l"/>
                <a:tab pos="2354400" algn="l"/>
                <a:tab pos="2803680" algn="l"/>
                <a:tab pos="3252960" algn="l"/>
                <a:tab pos="3701880" algn="l"/>
                <a:tab pos="4151160" algn="l"/>
                <a:tab pos="4600440" algn="l"/>
                <a:tab pos="5049720" algn="l"/>
                <a:tab pos="5499000" algn="l"/>
                <a:tab pos="5948280" algn="l"/>
                <a:tab pos="6397560" algn="l"/>
                <a:tab pos="6846840" algn="l"/>
                <a:tab pos="7296120" algn="l"/>
                <a:tab pos="7745400" algn="l"/>
                <a:tab pos="8194680" algn="l"/>
                <a:tab pos="8643960" algn="l"/>
                <a:tab pos="9093240" algn="l"/>
                <a:tab pos="9542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558720" indent="-552240">
              <a:lnSpc>
                <a:spcPct val="100000"/>
              </a:lnSpc>
              <a:buClr>
                <a:srgbClr val="000000"/>
              </a:buClr>
              <a:buFont typeface="Wingdings"/>
              <a:buChar char=""/>
              <a:tabLst>
                <a:tab pos="558720" algn="l"/>
                <a:tab pos="1006560" algn="l"/>
                <a:tab pos="1455840" algn="l"/>
                <a:tab pos="1905120" algn="l"/>
                <a:tab pos="2354400" algn="l"/>
                <a:tab pos="2803680" algn="l"/>
                <a:tab pos="3252960" algn="l"/>
                <a:tab pos="3701880" algn="l"/>
                <a:tab pos="4151160" algn="l"/>
                <a:tab pos="4600440" algn="l"/>
                <a:tab pos="5049720" algn="l"/>
                <a:tab pos="5499000" algn="l"/>
                <a:tab pos="5948280" algn="l"/>
                <a:tab pos="6397560" algn="l"/>
                <a:tab pos="6846840" algn="l"/>
                <a:tab pos="7296120" algn="l"/>
                <a:tab pos="7745400" algn="l"/>
                <a:tab pos="8194680" algn="l"/>
                <a:tab pos="8643960" algn="l"/>
                <a:tab pos="9093240" algn="l"/>
                <a:tab pos="9542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800" b="1" strike="noStrike" spc="-1" dirty="0">
                <a:solidFill>
                  <a:srgbClr val="002060"/>
                </a:solidFill>
                <a:latin typeface="Arial Narrow"/>
              </a:rPr>
              <a:t>Сбор и анализ форм 30.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558720" indent="-552240">
              <a:lnSpc>
                <a:spcPct val="100000"/>
              </a:lnSpc>
              <a:buClr>
                <a:srgbClr val="000000"/>
              </a:buClr>
              <a:buFont typeface="Wingdings"/>
              <a:buChar char=""/>
              <a:tabLst>
                <a:tab pos="558720" algn="l"/>
                <a:tab pos="1006560" algn="l"/>
                <a:tab pos="1455840" algn="l"/>
                <a:tab pos="1905120" algn="l"/>
                <a:tab pos="2354400" algn="l"/>
                <a:tab pos="2803680" algn="l"/>
                <a:tab pos="3252960" algn="l"/>
                <a:tab pos="3701880" algn="l"/>
                <a:tab pos="4151160" algn="l"/>
                <a:tab pos="4600440" algn="l"/>
                <a:tab pos="5049720" algn="l"/>
                <a:tab pos="5499000" algn="l"/>
                <a:tab pos="5948280" algn="l"/>
                <a:tab pos="6397560" algn="l"/>
                <a:tab pos="6846840" algn="l"/>
                <a:tab pos="7296120" algn="l"/>
                <a:tab pos="7745400" algn="l"/>
                <a:tab pos="8194680" algn="l"/>
                <a:tab pos="8643960" algn="l"/>
                <a:tab pos="9093240" algn="l"/>
                <a:tab pos="9542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558720" indent="-552240">
              <a:lnSpc>
                <a:spcPct val="100000"/>
              </a:lnSpc>
              <a:buClr>
                <a:srgbClr val="000000"/>
              </a:buClr>
              <a:buFont typeface="Wingdings"/>
              <a:buChar char=""/>
              <a:tabLst>
                <a:tab pos="558720" algn="l"/>
                <a:tab pos="1006560" algn="l"/>
                <a:tab pos="1455840" algn="l"/>
                <a:tab pos="1905120" algn="l"/>
                <a:tab pos="2354400" algn="l"/>
                <a:tab pos="2803680" algn="l"/>
                <a:tab pos="3252960" algn="l"/>
                <a:tab pos="3701880" algn="l"/>
                <a:tab pos="4151160" algn="l"/>
                <a:tab pos="4600440" algn="l"/>
                <a:tab pos="5049720" algn="l"/>
                <a:tab pos="5499000" algn="l"/>
                <a:tab pos="5948280" algn="l"/>
                <a:tab pos="6397560" algn="l"/>
                <a:tab pos="6846840" algn="l"/>
                <a:tab pos="7296120" algn="l"/>
                <a:tab pos="7745400" algn="l"/>
                <a:tab pos="8194680" algn="l"/>
                <a:tab pos="8643960" algn="l"/>
                <a:tab pos="9093240" algn="l"/>
                <a:tab pos="9542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800" b="1" strike="noStrike" spc="-1" dirty="0">
                <a:solidFill>
                  <a:srgbClr val="002060"/>
                </a:solidFill>
                <a:latin typeface="Arial Narrow"/>
              </a:rPr>
              <a:t>Листы проблем и предложений.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5" name="Picture 7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466" name="Rectangle 8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Rectangle 9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Rectangle 10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Rectangle 11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0" name="Picture 12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1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Rectangle 4"/>
          <p:cNvSpPr/>
          <p:nvPr/>
        </p:nvSpPr>
        <p:spPr bwMode="auto">
          <a:xfrm>
            <a:off x="2209680" y="506520"/>
            <a:ext cx="8690040" cy="26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МОНИТОРИНГ ДАННЫХ ПРОЕКТА  ДО НАЧАЛА РЕАЛИЗАЦИИ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5" name="Picture 5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476" name="Rectangle 6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Rectangle 7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Rectangle 8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Rectangle 9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Rectangle 10"/>
          <p:cNvSpPr/>
          <p:nvPr/>
        </p:nvSpPr>
        <p:spPr bwMode="auto">
          <a:xfrm>
            <a:off x="1082520" y="1839960"/>
            <a:ext cx="8062920" cy="35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85840" indent="-279360">
              <a:lnSpc>
                <a:spcPct val="100000"/>
              </a:lnSpc>
              <a:tabLst>
                <a:tab pos="0" algn="l"/>
                <a:tab pos="285840" algn="l"/>
                <a:tab pos="733320" algn="l"/>
                <a:tab pos="1182600" algn="l"/>
                <a:tab pos="1631880" algn="l"/>
                <a:tab pos="2081160" algn="l"/>
                <a:tab pos="2530440" algn="l"/>
                <a:tab pos="2979720" algn="l"/>
                <a:tab pos="3429000" algn="l"/>
                <a:tab pos="3878280" algn="l"/>
                <a:tab pos="4327560" algn="l"/>
                <a:tab pos="4776840" algn="l"/>
                <a:tab pos="5226120" algn="l"/>
                <a:tab pos="5675400" algn="l"/>
                <a:tab pos="6124680" algn="l"/>
                <a:tab pos="6573960" algn="l"/>
                <a:tab pos="7023240" algn="l"/>
                <a:tab pos="7472520" algn="l"/>
                <a:tab pos="7921800" algn="l"/>
                <a:tab pos="8370720" algn="l"/>
                <a:tab pos="8820000" algn="l"/>
                <a:tab pos="926928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85840" indent="-279360">
              <a:lnSpc>
                <a:spcPct val="100000"/>
              </a:lnSpc>
              <a:tabLst>
                <a:tab pos="0" algn="l"/>
                <a:tab pos="285840" algn="l"/>
                <a:tab pos="733320" algn="l"/>
                <a:tab pos="1182600" algn="l"/>
                <a:tab pos="1631880" algn="l"/>
                <a:tab pos="2081160" algn="l"/>
                <a:tab pos="2530440" algn="l"/>
                <a:tab pos="2979720" algn="l"/>
                <a:tab pos="3429000" algn="l"/>
                <a:tab pos="3878280" algn="l"/>
                <a:tab pos="4327560" algn="l"/>
                <a:tab pos="4776840" algn="l"/>
                <a:tab pos="5226120" algn="l"/>
                <a:tab pos="5675400" algn="l"/>
                <a:tab pos="6124680" algn="l"/>
                <a:tab pos="6573960" algn="l"/>
                <a:tab pos="7023240" algn="l"/>
                <a:tab pos="7472520" algn="l"/>
                <a:tab pos="7921800" algn="l"/>
                <a:tab pos="8370720" algn="l"/>
                <a:tab pos="8820000" algn="l"/>
                <a:tab pos="926928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1" name="Picture 11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sp>
        <p:nvSpPr>
          <p:cNvPr id="482" name="Rectangle 12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Rectangle 13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Rectangle 14"/>
          <p:cNvSpPr/>
          <p:nvPr/>
        </p:nvSpPr>
        <p:spPr bwMode="auto">
          <a:xfrm>
            <a:off x="2209680" y="506520"/>
            <a:ext cx="8690040" cy="26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МОНИТОРИНГ ДАННЫХ ПРОЕКТА  ДО НАЧАЛА РЕАЛИЗАЦИИ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5" name="Picture 15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486" name="Rectangle 16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Rectangle 17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Rectangle 18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Rectangle 19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Rectangle 20"/>
          <p:cNvSpPr/>
          <p:nvPr/>
        </p:nvSpPr>
        <p:spPr bwMode="auto">
          <a:xfrm>
            <a:off x="1082520" y="1839960"/>
            <a:ext cx="8062920" cy="35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91" name="Picture 21"/>
          <p:cNvPicPr/>
          <p:nvPr/>
        </p:nvPicPr>
        <p:blipFill>
          <a:blip r:embed="rId4" cstate="print"/>
          <a:stretch/>
        </p:blipFill>
        <p:spPr bwMode="auto">
          <a:xfrm>
            <a:off x="1855800" y="873000"/>
            <a:ext cx="9004320" cy="510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Rectangle 4"/>
          <p:cNvSpPr/>
          <p:nvPr/>
        </p:nvSpPr>
        <p:spPr bwMode="auto">
          <a:xfrm>
            <a:off x="2209680" y="542880"/>
            <a:ext cx="8690040" cy="260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МОНИТОРИНГ ДАННЫХ ПРОЕКТА  ДО НАЧАЛА РЕАЛИЗАЦИИ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 Narrow"/>
              </a:rPr>
              <a:t>АНАЛИЗ ЖУРНАЛОВ ДИСПАНСЕРНОГО УЧЁТА И ФОРМ 30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7" name="Picture 5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518" name="Rectangle 6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9" name="Rectangle 7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Rectangle 8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Rectangle 9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Rectangle 10"/>
          <p:cNvSpPr/>
          <p:nvPr/>
        </p:nvSpPr>
        <p:spPr bwMode="auto">
          <a:xfrm>
            <a:off x="1082520" y="1839960"/>
            <a:ext cx="8062920" cy="35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85840" indent="-279360">
              <a:lnSpc>
                <a:spcPct val="100000"/>
              </a:lnSpc>
              <a:tabLst>
                <a:tab pos="0" algn="l"/>
                <a:tab pos="285840" algn="l"/>
                <a:tab pos="733320" algn="l"/>
                <a:tab pos="1182600" algn="l"/>
                <a:tab pos="1631880" algn="l"/>
                <a:tab pos="2081160" algn="l"/>
                <a:tab pos="2530440" algn="l"/>
                <a:tab pos="2979720" algn="l"/>
                <a:tab pos="3429000" algn="l"/>
                <a:tab pos="3878280" algn="l"/>
                <a:tab pos="4327560" algn="l"/>
                <a:tab pos="4776840" algn="l"/>
                <a:tab pos="5226120" algn="l"/>
                <a:tab pos="5675400" algn="l"/>
                <a:tab pos="6124680" algn="l"/>
                <a:tab pos="6573960" algn="l"/>
                <a:tab pos="7023240" algn="l"/>
                <a:tab pos="7472520" algn="l"/>
                <a:tab pos="7921800" algn="l"/>
                <a:tab pos="8370720" algn="l"/>
                <a:tab pos="8820000" algn="l"/>
                <a:tab pos="926928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85840" indent="-279360">
              <a:lnSpc>
                <a:spcPct val="100000"/>
              </a:lnSpc>
              <a:tabLst>
                <a:tab pos="0" algn="l"/>
                <a:tab pos="285840" algn="l"/>
                <a:tab pos="733320" algn="l"/>
                <a:tab pos="1182600" algn="l"/>
                <a:tab pos="1631880" algn="l"/>
                <a:tab pos="2081160" algn="l"/>
                <a:tab pos="2530440" algn="l"/>
                <a:tab pos="2979720" algn="l"/>
                <a:tab pos="3429000" algn="l"/>
                <a:tab pos="3878280" algn="l"/>
                <a:tab pos="4327560" algn="l"/>
                <a:tab pos="4776840" algn="l"/>
                <a:tab pos="5226120" algn="l"/>
                <a:tab pos="5675400" algn="l"/>
                <a:tab pos="6124680" algn="l"/>
                <a:tab pos="6573960" algn="l"/>
                <a:tab pos="7023240" algn="l"/>
                <a:tab pos="7472520" algn="l"/>
                <a:tab pos="7921800" algn="l"/>
                <a:tab pos="8370720" algn="l"/>
                <a:tab pos="8820000" algn="l"/>
                <a:tab pos="926928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23" name="Picture 11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sp>
        <p:nvSpPr>
          <p:cNvPr id="524" name="Rectangle 12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Rectangle 13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Rectangle 14"/>
          <p:cNvSpPr/>
          <p:nvPr/>
        </p:nvSpPr>
        <p:spPr bwMode="auto">
          <a:xfrm>
            <a:off x="2209680" y="506520"/>
            <a:ext cx="8690040" cy="26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27" name="Picture 15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528" name="Rectangle 16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Rectangle 17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Rectangle 18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1" name="Rectangle 19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" name="Rectangle 20"/>
          <p:cNvSpPr/>
          <p:nvPr/>
        </p:nvSpPr>
        <p:spPr bwMode="auto">
          <a:xfrm>
            <a:off x="1082520" y="1839960"/>
            <a:ext cx="8062920" cy="35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3" name="Picture 21"/>
          <p:cNvPicPr/>
          <p:nvPr/>
        </p:nvPicPr>
        <p:blipFill>
          <a:blip r:embed="rId4" cstate="print"/>
          <a:stretch/>
        </p:blipFill>
        <p:spPr bwMode="auto">
          <a:xfrm>
            <a:off x="3527280" y="1368360"/>
            <a:ext cx="5543640" cy="455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4" name="Rectangle 1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Rectangle 2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Rectangle 3"/>
          <p:cNvSpPr/>
          <p:nvPr/>
        </p:nvSpPr>
        <p:spPr bwMode="auto">
          <a:xfrm>
            <a:off x="1587600" y="-13644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Rectangle 4"/>
          <p:cNvSpPr/>
          <p:nvPr/>
        </p:nvSpPr>
        <p:spPr bwMode="auto">
          <a:xfrm>
            <a:off x="2209680" y="542880"/>
            <a:ext cx="8690040" cy="260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МОНИТОРИНГ ДАННЫХ ПРОЕКТА  ДО НАЧАЛА РЕАЛИЗАЦИИ 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 Narrow"/>
              </a:rPr>
              <a:t>АНАЛИЗ ЖУРНАЛОВ ДИСПАНСЕРНОГО УЧЁТА И ФОРМ 30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8" name="Picture 5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539" name="Rectangle 6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Rectangle 7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1" name="Rectangle 8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Rectangle 9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3" name="Rectangle 10"/>
          <p:cNvSpPr/>
          <p:nvPr/>
        </p:nvSpPr>
        <p:spPr bwMode="auto">
          <a:xfrm>
            <a:off x="1082520" y="1839960"/>
            <a:ext cx="8062920" cy="35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85840" indent="-279360">
              <a:lnSpc>
                <a:spcPct val="100000"/>
              </a:lnSpc>
              <a:tabLst>
                <a:tab pos="0" algn="l"/>
                <a:tab pos="285840" algn="l"/>
                <a:tab pos="733320" algn="l"/>
                <a:tab pos="1182600" algn="l"/>
                <a:tab pos="1631880" algn="l"/>
                <a:tab pos="2081160" algn="l"/>
                <a:tab pos="2530440" algn="l"/>
                <a:tab pos="2979720" algn="l"/>
                <a:tab pos="3429000" algn="l"/>
                <a:tab pos="3878280" algn="l"/>
                <a:tab pos="4327560" algn="l"/>
                <a:tab pos="4776840" algn="l"/>
                <a:tab pos="5226120" algn="l"/>
                <a:tab pos="5675400" algn="l"/>
                <a:tab pos="6124680" algn="l"/>
                <a:tab pos="6573960" algn="l"/>
                <a:tab pos="7023240" algn="l"/>
                <a:tab pos="7472520" algn="l"/>
                <a:tab pos="7921800" algn="l"/>
                <a:tab pos="8370720" algn="l"/>
                <a:tab pos="8820000" algn="l"/>
                <a:tab pos="926928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85840" indent="-279360">
              <a:lnSpc>
                <a:spcPct val="100000"/>
              </a:lnSpc>
              <a:tabLst>
                <a:tab pos="0" algn="l"/>
                <a:tab pos="285840" algn="l"/>
                <a:tab pos="733320" algn="l"/>
                <a:tab pos="1182600" algn="l"/>
                <a:tab pos="1631880" algn="l"/>
                <a:tab pos="2081160" algn="l"/>
                <a:tab pos="2530440" algn="l"/>
                <a:tab pos="2979720" algn="l"/>
                <a:tab pos="3429000" algn="l"/>
                <a:tab pos="3878280" algn="l"/>
                <a:tab pos="4327560" algn="l"/>
                <a:tab pos="4776840" algn="l"/>
                <a:tab pos="5226120" algn="l"/>
                <a:tab pos="5675400" algn="l"/>
                <a:tab pos="6124680" algn="l"/>
                <a:tab pos="6573960" algn="l"/>
                <a:tab pos="7023240" algn="l"/>
                <a:tab pos="7472520" algn="l"/>
                <a:tab pos="7921800" algn="l"/>
                <a:tab pos="8370720" algn="l"/>
                <a:tab pos="8820000" algn="l"/>
                <a:tab pos="926928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44" name="Picture 11"/>
          <p:cNvPicPr/>
          <p:nvPr/>
        </p:nvPicPr>
        <p:blipFill>
          <a:blip r:embed="rId3" cstate="print"/>
          <a:stretch/>
        </p:blipFill>
        <p:spPr bwMode="auto">
          <a:xfrm>
            <a:off x="10794960" y="420840"/>
            <a:ext cx="720720" cy="593640"/>
          </a:xfrm>
          <a:prstGeom prst="rect">
            <a:avLst/>
          </a:prstGeom>
          <a:ln w="0">
            <a:noFill/>
          </a:ln>
        </p:spPr>
      </p:pic>
      <p:sp>
        <p:nvSpPr>
          <p:cNvPr id="545" name="Rectangle 12"/>
          <p:cNvSpPr/>
          <p:nvPr/>
        </p:nvSpPr>
        <p:spPr bwMode="auto">
          <a:xfrm>
            <a:off x="220968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6" name="Rectangle 13"/>
          <p:cNvSpPr/>
          <p:nvPr/>
        </p:nvSpPr>
        <p:spPr bwMode="auto">
          <a:xfrm>
            <a:off x="289548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Rectangle 14"/>
          <p:cNvSpPr/>
          <p:nvPr/>
        </p:nvSpPr>
        <p:spPr bwMode="auto">
          <a:xfrm>
            <a:off x="2209680" y="506520"/>
            <a:ext cx="8690040" cy="26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48" name="Picture 15"/>
          <p:cNvPicPr/>
          <p:nvPr/>
        </p:nvPicPr>
        <p:blipFill>
          <a:blip r:embed="rId2" cstate="print"/>
          <a:stretch/>
        </p:blipFill>
        <p:spPr bwMode="auto">
          <a:xfrm>
            <a:off x="584280" y="674640"/>
            <a:ext cx="1307880" cy="676440"/>
          </a:xfrm>
          <a:prstGeom prst="rect">
            <a:avLst/>
          </a:prstGeom>
          <a:ln w="0">
            <a:noFill/>
          </a:ln>
        </p:spPr>
      </p:pic>
      <p:sp>
        <p:nvSpPr>
          <p:cNvPr id="549" name="Rectangle 16"/>
          <p:cNvSpPr/>
          <p:nvPr/>
        </p:nvSpPr>
        <p:spPr bwMode="auto">
          <a:xfrm>
            <a:off x="873000" y="485640"/>
            <a:ext cx="1017720" cy="23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79" algn="l"/>
                <a:tab pos="10782360" algn="l"/>
              </a:tabLst>
              <a:defRPr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</a:rPr>
              <a:t>БЕРЕЖЛИВОЕ</a:t>
            </a:r>
            <a:endParaRPr lang="en-US" sz="9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Rectangle 17"/>
          <p:cNvSpPr/>
          <p:nvPr/>
        </p:nvSpPr>
        <p:spPr bwMode="auto">
          <a:xfrm>
            <a:off x="584280" y="6135840"/>
            <a:ext cx="3186000" cy="23148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Rectangle 18"/>
          <p:cNvSpPr/>
          <p:nvPr/>
        </p:nvSpPr>
        <p:spPr bwMode="auto">
          <a:xfrm>
            <a:off x="4449600" y="6127920"/>
            <a:ext cx="3186360" cy="231480"/>
          </a:xfrm>
          <a:prstGeom prst="rect">
            <a:avLst/>
          </a:prstGeom>
          <a:solidFill>
            <a:srgbClr val="329933"/>
          </a:solidFill>
          <a:ln w="12600">
            <a:solidFill>
              <a:srgbClr val="3299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2" name="Rectangle 19"/>
          <p:cNvSpPr/>
          <p:nvPr/>
        </p:nvSpPr>
        <p:spPr bwMode="auto">
          <a:xfrm>
            <a:off x="8283600" y="6138720"/>
            <a:ext cx="3186000" cy="231840"/>
          </a:xfrm>
          <a:prstGeom prst="rect">
            <a:avLst/>
          </a:prstGeom>
          <a:solidFill>
            <a:srgbClr val="0054A1"/>
          </a:solidFill>
          <a:ln w="12600">
            <a:solidFill>
              <a:srgbClr val="0054A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Rectangle 20"/>
          <p:cNvSpPr/>
          <p:nvPr/>
        </p:nvSpPr>
        <p:spPr bwMode="auto">
          <a:xfrm>
            <a:off x="1082520" y="1839960"/>
            <a:ext cx="8062920" cy="35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19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4" name="Picture 21"/>
          <p:cNvPicPr/>
          <p:nvPr/>
        </p:nvPicPr>
        <p:blipFill>
          <a:blip r:embed="rId4" cstate="print"/>
          <a:stretch/>
        </p:blipFill>
        <p:spPr bwMode="auto">
          <a:xfrm>
            <a:off x="2735280" y="1227240"/>
            <a:ext cx="7493039" cy="454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876</Words>
  <Application>Microsoft Office PowerPoint</Application>
  <DocSecurity>0</DocSecurity>
  <PresentationFormat>Произвольный</PresentationFormat>
  <Paragraphs>223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cp:lastModifiedBy>Erisman</cp:lastModifiedBy>
  <cp:revision>79</cp:revision>
  <dcterms:modified xsi:type="dcterms:W3CDTF">2023-12-22T03:31:50Z</dcterms:modified>
  <cp:category/>
  <dc:identifier/>
  <cp:contentStatus/>
  <dc:language>en-US</dc:language>
  <cp:version/>
</cp:coreProperties>
</file>