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403" r:id="rId3"/>
    <p:sldId id="824" r:id="rId4"/>
    <p:sldId id="828" r:id="rId5"/>
    <p:sldId id="830" r:id="rId6"/>
    <p:sldId id="389" r:id="rId7"/>
    <p:sldId id="831" r:id="rId8"/>
    <p:sldId id="392" r:id="rId9"/>
    <p:sldId id="814" r:id="rId10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3096" autoAdjust="0"/>
  </p:normalViewPr>
  <p:slideViewPr>
    <p:cSldViewPr snapToGrid="0">
      <p:cViewPr varScale="1">
        <p:scale>
          <a:sx n="64" d="100"/>
          <a:sy n="64" d="100"/>
        </p:scale>
        <p:origin x="137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2400" b="1">
                <a:latin typeface="Arial" panose="020B0604020202020204" pitchFamily="34" charset="0"/>
                <a:cs typeface="Arial" panose="020B0604020202020204" pitchFamily="34" charset="0"/>
              </a:rPr>
              <a:t>Доля направлений на диагностические исследования через МИС</a:t>
            </a:r>
          </a:p>
        </c:rich>
      </c:tx>
      <c:layout>
        <c:manualLayout>
          <c:xMode val="edge"/>
          <c:yMode val="edge"/>
          <c:x val="3.8710884801972011E-2"/>
          <c:y val="1.01235814552016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508310947199631"/>
          <c:y val="0.27744027323317549"/>
          <c:w val="0.77283504275906689"/>
          <c:h val="0.6917610285574701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985-4EAC-81EE-BC5A3F6B960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985-4EAC-81EE-BC5A3F6B960D}"/>
              </c:ext>
            </c:extLst>
          </c:dPt>
          <c:dLbls>
            <c:dLbl>
              <c:idx val="0"/>
              <c:layout>
                <c:manualLayout>
                  <c:x val="0.13873775153105861"/>
                  <c:y val="3.433202925106059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3605BB04-E6E7-4144-9B12-8D8436D488A4}" type="CATEGORYNAME">
                      <a:rPr lang="ru-RU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>
                        <a:defRPr sz="16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baseline="0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985-4EAC-81EE-BC5A3F6B960D}"/>
                </c:ext>
              </c:extLst>
            </c:dLbl>
            <c:dLbl>
              <c:idx val="1"/>
              <c:layout>
                <c:manualLayout>
                  <c:x val="-7.396285608603248E-2"/>
                  <c:y val="-3.512079574594859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7FC99244-A93E-41F7-8622-AC22ED973375}" type="CATEGORYNAME">
                      <a: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6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16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46315015458875"/>
                      <c:h val="0.6446929041916621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985-4EAC-81EE-BC5A3F6B96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Лист1!$A$18:$A$19</c:f>
              <c:strCache>
                <c:ptCount val="2"/>
                <c:pt idx="0">
                  <c:v>21% - Через МИС:Функциональные исследования (УЗИ, ЭКГ, Рентген, Эндоскопические исследования)</c:v>
                </c:pt>
                <c:pt idx="1">
                  <c:v>79% - На бумажных носителях: Общеклинические исследования (Серологические, биохимические, общие анализы крови, Исследования на яйца и личинки паразитов, Исследование мочи)</c:v>
                </c:pt>
              </c:strCache>
            </c:strRef>
          </c:cat>
          <c:val>
            <c:numRef>
              <c:f>Лист1!$B$18:$B$19</c:f>
              <c:numCache>
                <c:formatCode>0%</c:formatCode>
                <c:ptCount val="2"/>
                <c:pt idx="0">
                  <c:v>0.21</c:v>
                </c:pt>
                <c:pt idx="1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85-4EAC-81EE-BC5A3F6B960D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2400" b="1">
                <a:latin typeface="Arial" panose="020B0604020202020204" pitchFamily="34" charset="0"/>
                <a:cs typeface="Arial" panose="020B0604020202020204" pitchFamily="34" charset="0"/>
              </a:rPr>
              <a:t>Доля направлений на диагностические исследования через МИС</a:t>
            </a:r>
          </a:p>
        </c:rich>
      </c:tx>
      <c:layout>
        <c:manualLayout>
          <c:xMode val="edge"/>
          <c:yMode val="edge"/>
          <c:x val="3.8710884801972011E-2"/>
          <c:y val="1.01235814552016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508310947199631"/>
          <c:y val="0.27744027323317549"/>
          <c:w val="0.77283504275906689"/>
          <c:h val="0.6917610285574701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985-4EAC-81EE-BC5A3F6B960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985-4EAC-81EE-BC5A3F6B960D}"/>
              </c:ext>
            </c:extLst>
          </c:dPt>
          <c:dLbls>
            <c:dLbl>
              <c:idx val="0"/>
              <c:layout>
                <c:manualLayout>
                  <c:x val="0.13873775153105861"/>
                  <c:y val="3.433202925106059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ru-RU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55,6% - Направления на анализы и исследования,  оформленные в  МИС в электронном виде</a:t>
                    </a:r>
                    <a:r>
                      <a:rPr lang="ru-RU" baseline="0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985-4EAC-81EE-BC5A3F6B960D}"/>
                </c:ext>
              </c:extLst>
            </c:dLbl>
            <c:dLbl>
              <c:idx val="1"/>
              <c:layout>
                <c:manualLayout>
                  <c:x val="-7.396285608603248E-2"/>
                  <c:y val="-3.512079574594859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ru-RU" sz="160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44,4% - Направления на анализы и исследования, оформленные на  бумажных носителях </a:t>
                    </a:r>
                    <a:endParaRPr lang="ru-RU" sz="1600" baseline="0" dirty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46315015458875"/>
                      <c:h val="0.644692904191662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985-4EAC-81EE-BC5A3F6B96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Лист1!$A$18:$A$19</c:f>
              <c:strCache>
                <c:ptCount val="2"/>
                <c:pt idx="0">
                  <c:v>21% - Через МИС:Функциональные исследования (УЗИ, ЭКГ, Рентген, Эндоскопические исследования)</c:v>
                </c:pt>
                <c:pt idx="1">
                  <c:v>79% - На бумажных носителях: Общеклинические исследования (Серологические, биохимические, общие анализы крови, Исследования на яйца и личинки паразитов, Исследование мочи)</c:v>
                </c:pt>
              </c:strCache>
            </c:strRef>
          </c:cat>
          <c:val>
            <c:numRef>
              <c:f>Лист1!$B$18:$B$19</c:f>
              <c:numCache>
                <c:formatCode>0%</c:formatCode>
                <c:ptCount val="2"/>
                <c:pt idx="0">
                  <c:v>0.21</c:v>
                </c:pt>
                <c:pt idx="1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85-4EAC-81EE-BC5A3F6B960D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882927632889719E-3"/>
          <c:y val="6.1854200307544217E-2"/>
          <c:w val="0.95845755920764264"/>
          <c:h val="0.9381457996924558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D32-4C74-8DF9-3CDFD85E23A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D32-4C74-8DF9-3CDFD85E23A8}"/>
              </c:ext>
            </c:extLst>
          </c:dPt>
          <c:cat>
            <c:strRef>
              <c:f>Лист1!$A$2:$A$3</c:f>
              <c:strCache>
                <c:ptCount val="2"/>
                <c:pt idx="0">
                  <c:v>Направления на анализы и исследования,  оформленные в  МИС в электронном виде</c:v>
                </c:pt>
                <c:pt idx="1">
                  <c:v>Направления на анализы и исследования, оформленные на  бумажных носителях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0.55600000000000005</c:v>
                </c:pt>
                <c:pt idx="1">
                  <c:v>0.44400000000000001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32-4C74-8DF9-3CDFD85E23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C081F-E163-43A1-B267-67E6EF218977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9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9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5E831-203E-4DF5-9821-9644362BA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13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5E831-203E-4DF5-9821-9644362BA35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900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5E831-203E-4DF5-9821-9644362BA35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61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5E831-203E-4DF5-9821-9644362BA35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065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5E831-203E-4DF5-9821-9644362BA35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743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5E831-203E-4DF5-9821-9644362BA35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337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678EB5-49AB-4098-9947-775C9CCD5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C739BA2-0733-472D-9F5E-52FE00B5A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5447C7-21D4-4570-901D-A61465621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0348-90E8-48C7-AD48-BFAA900838E2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89CA10-9C57-453C-AF60-344E9522D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8E111E-E9CF-45A9-B66E-022910BDE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BA85-48B2-4FE4-9086-5395DCDEF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09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50440B-6DCE-4C1C-88AC-90A1A90A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79A728-8975-4B1B-A08A-F4A2A0F7C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EF0EC6-5A88-4875-B142-AB6C9C17E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0348-90E8-48C7-AD48-BFAA900838E2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8A6295-05F1-4981-838F-D77C24F27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70A24F-BF91-41CF-A49E-A2CE90EEB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BA85-48B2-4FE4-9086-5395DCDEF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11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860058B-6308-4652-A345-B8E61FD2D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908041E-461F-43AD-8743-FFDD7A01E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E83F9C-D95F-4F2F-93B5-B8E910B22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0348-90E8-48C7-AD48-BFAA900838E2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DD1B15-D034-474A-9F32-A8CF5656E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813619-F3E4-43DF-B8F4-2C8E4DF8F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BA85-48B2-4FE4-9086-5395DCDEF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060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24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828800" y="3886200"/>
            <a:ext cx="8533440" cy="1751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35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577793-AE7F-4445-822F-6D42EA404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8CC1AB-7BF0-4597-9E5A-699418D8D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1D9861-4742-4302-B156-CBA8A1811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0348-90E8-48C7-AD48-BFAA900838E2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E89476-C05B-4E70-91E0-F8E0DE0C6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EAD5B5-615F-4737-96E4-BC4023623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BA85-48B2-4FE4-9086-5395DCDEF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865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D5A566-C24F-46A7-BA3E-D0ACEB600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D26706-0655-4002-92CD-8B38FEEA4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736F76-53B6-4853-99F3-6741189AF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0348-90E8-48C7-AD48-BFAA900838E2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6E297E-4665-4826-8304-61736B0A2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30FAC4-EA76-41BD-BC0D-BA1985E1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BA85-48B2-4FE4-9086-5395DCDEF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238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7C7FC5-0178-433C-B7AA-026494A93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C2682D-0E44-442A-9D60-EFFD9DE931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E2AC36-9FF0-47F6-834B-097C59E93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79274B-198E-4333-BF1F-1E879FECE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0348-90E8-48C7-AD48-BFAA900838E2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228E2E-DAD6-437C-B9E5-2B3AF942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8282A3-8345-4B08-B748-78257E20A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BA85-48B2-4FE4-9086-5395DCDEF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31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938716-4A95-4E4E-8D4B-AAD366999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01C98A-7A1B-4637-B8C7-DCFC542F4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24FAAC6-6BB1-4324-B72E-637E9A9C7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F696A9E-1444-48C9-A0EC-FE880FB94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EBA5957-43B3-45F5-B73B-C9A8D9388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884D463-EB2F-43E0-9E38-5790DAFD4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0348-90E8-48C7-AD48-BFAA900838E2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851839F-7ED7-432F-BC47-9D0C40482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37A185E-C2CE-4BC0-9DFE-C83E121D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BA85-48B2-4FE4-9086-5395DCDEF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98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06420C-AA35-41DF-B98D-5654FF3F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977990B-FDAB-4EBC-A4FE-71568CFB2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0348-90E8-48C7-AD48-BFAA900838E2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43683C6-E0DF-4B10-B171-C9D2C141F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DE19D3A-A630-4DE5-8BAE-3EF75E24C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BA85-48B2-4FE4-9086-5395DCDEF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5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484840D-62A8-45CE-B17C-A751FC8CD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0348-90E8-48C7-AD48-BFAA900838E2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3EB4475-1F85-4789-97C9-866B88493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A48D73A-7175-4546-83C0-D3027B81D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BA85-48B2-4FE4-9086-5395DCDEF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44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35EC25-0915-4B60-8DED-CEA001DD1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850E80-2AC8-4F4C-9BDD-277CE5E4A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3BC85-8877-43F6-BD34-547B16D05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5032A0-080B-4F72-BEBC-F9FB8B02F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0348-90E8-48C7-AD48-BFAA900838E2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FD6E3F4-9EC0-4EEC-B3E9-ADA8E4B5D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D159B07-6B25-4789-8298-90DBEB0DE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BA85-48B2-4FE4-9086-5395DCDEF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10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71FC8B-BC64-4C5A-8C7D-C54B2BC29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1F0BD2B-A74D-4291-AF9D-8188E4022F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F754D0-DEAD-4517-B989-A962B4792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6F31BC-C6D7-45D8-9042-25318D49F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0348-90E8-48C7-AD48-BFAA900838E2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AD4321-C7E5-4498-B9DB-9D3D2AAA4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030754-3977-4E05-AA4E-6CFB4019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BA85-48B2-4FE4-9086-5395DCDEF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77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FC7067-47BE-4281-ACA4-5EA13E4DE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8B3C9B-4A97-4791-A902-89EE5109A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078246-7848-4EBC-BAD4-1C2EEB8CDC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50348-90E8-48C7-AD48-BFAA900838E2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D0771-571F-4DA0-9D09-B531B51B9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E65BDD-70F8-43C1-84AB-CDA47F2EBE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1BA85-48B2-4FE4-9086-5395DCDEF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9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2209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2"/>
          <p:cNvSpPr/>
          <p:nvPr/>
        </p:nvSpPr>
        <p:spPr>
          <a:xfrm>
            <a:off x="2895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3"/>
          <p:cNvSpPr/>
          <p:nvPr/>
        </p:nvSpPr>
        <p:spPr>
          <a:xfrm>
            <a:off x="1587360" y="-136440"/>
            <a:ext cx="30420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4"/>
          <p:cNvSpPr/>
          <p:nvPr/>
        </p:nvSpPr>
        <p:spPr>
          <a:xfrm>
            <a:off x="2087491" y="417420"/>
            <a:ext cx="8667455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  <a:cs typeface="Arial" panose="020B0604020202020204" pitchFamily="34" charset="0"/>
              </a:rPr>
              <a:t>Государственное бюджетное учреждение здравоохранения</a:t>
            </a:r>
          </a:p>
          <a:p>
            <a:pPr algn="ctr">
              <a:lnSpc>
                <a:spcPct val="100000"/>
              </a:lnSpc>
            </a:pPr>
            <a:r>
              <a:rPr lang="ru-RU" sz="24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  <a:cs typeface="Arial" panose="020B0604020202020204" pitchFamily="34" charset="0"/>
              </a:rPr>
              <a:t>Новосибирской области</a:t>
            </a:r>
          </a:p>
        </p:txBody>
      </p:sp>
      <p:sp>
        <p:nvSpPr>
          <p:cNvPr id="48" name="CustomShape 5"/>
          <p:cNvSpPr/>
          <p:nvPr/>
        </p:nvSpPr>
        <p:spPr>
          <a:xfrm>
            <a:off x="1891559" y="2854442"/>
            <a:ext cx="8470080" cy="953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altLang="ru-RU" sz="32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  <a:cs typeface="Arial" panose="020B0604020202020204" pitchFamily="34" charset="0"/>
              </a:rPr>
              <a:t>«Увеличение доли направлений в МИС </a:t>
            </a:r>
            <a:r>
              <a:rPr lang="ru-RU" altLang="ru-RU" sz="32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  <a:cs typeface="Arial" panose="020B0604020202020204" pitchFamily="34" charset="0"/>
              </a:rPr>
              <a:t>НСО (диагностика)» </a:t>
            </a:r>
            <a:endParaRPr lang="ru-RU" altLang="ru-RU" sz="3200" b="1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9" name="CustomShape 6"/>
          <p:cNvSpPr/>
          <p:nvPr/>
        </p:nvSpPr>
        <p:spPr>
          <a:xfrm>
            <a:off x="2658211" y="1468440"/>
            <a:ext cx="7200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  <a:cs typeface="Arial" panose="020B0604020202020204" pitchFamily="34" charset="0"/>
              </a:rPr>
              <a:t>«Городская клиническая больница № 25</a:t>
            </a:r>
            <a:r>
              <a:rPr lang="ru-RU" sz="2400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  <a:cs typeface="Arial" panose="020B0604020202020204" pitchFamily="34" charset="0"/>
              </a:rPr>
              <a:t>»</a:t>
            </a:r>
          </a:p>
          <a:p>
            <a:pPr algn="ctr">
              <a:lnSpc>
                <a:spcPct val="100000"/>
              </a:lnSpc>
            </a:pPr>
            <a:r>
              <a:rPr lang="ru-RU" sz="2400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  <a:cs typeface="Arial" panose="020B0604020202020204" pitchFamily="34" charset="0"/>
              </a:rPr>
              <a:t> детская поликлиника</a:t>
            </a:r>
            <a:endParaRPr lang="ru-RU" sz="2400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0" name="CustomShape 7"/>
          <p:cNvSpPr/>
          <p:nvPr/>
        </p:nvSpPr>
        <p:spPr>
          <a:xfrm>
            <a:off x="1505820" y="4991702"/>
            <a:ext cx="917964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30.08.2022г-24.01.2023г</a:t>
            </a:r>
            <a:endParaRPr lang="ru-RU" sz="2400" b="1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CustomShape 8"/>
          <p:cNvSpPr/>
          <p:nvPr/>
        </p:nvSpPr>
        <p:spPr>
          <a:xfrm>
            <a:off x="8077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C1260927-9021-4F66-977A-5F58525F877F}" type="slidenum">
              <a:rPr lang="ru-RU" sz="1200" spc="-1">
                <a:solidFill>
                  <a:srgbClr val="F2F2F2"/>
                </a:solidFill>
                <a:uFill>
                  <a:solidFill>
                    <a:srgbClr val="FFFFFF"/>
                  </a:solidFill>
                </a:uFill>
                <a:latin typeface="Calibri" panose="020F0502020204030204"/>
              </a:rPr>
              <a:t>1</a:t>
            </a:fld>
            <a:endParaRPr lang="ru-RU" sz="1200" spc="-1">
              <a:solidFill>
                <a:srgbClr val="F2F2F2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6754D1BA-60BC-4D95-8309-4B4BC0BA0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97" y="674253"/>
            <a:ext cx="1307862" cy="676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9D39D4A-207A-40D6-A7A0-9097F20808DF}"/>
              </a:ext>
            </a:extLst>
          </p:cNvPr>
          <p:cNvSpPr txBox="1"/>
          <p:nvPr/>
        </p:nvSpPr>
        <p:spPr>
          <a:xfrm>
            <a:off x="873333" y="486352"/>
            <a:ext cx="10182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1" dirty="0">
                <a:solidFill>
                  <a:srgbClr val="0054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БЕРЕЖЛИВОЕ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0CE5F32-C219-439C-903F-BBDAF48A65C4}"/>
              </a:ext>
            </a:extLst>
          </p:cNvPr>
          <p:cNvSpPr/>
          <p:nvPr/>
        </p:nvSpPr>
        <p:spPr bwMode="auto">
          <a:xfrm>
            <a:off x="636373" y="6142213"/>
            <a:ext cx="3186506" cy="232267"/>
          </a:xfrm>
          <a:prstGeom prst="rect">
            <a:avLst/>
          </a:prstGeom>
          <a:solidFill>
            <a:srgbClr val="0054A1"/>
          </a:solidFill>
          <a:ln w="12700" cap="flat" cmpd="sng" algn="ctr">
            <a:solidFill>
              <a:srgbClr val="0054A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031A572-D08F-4A16-A930-A36B51BAE417}"/>
              </a:ext>
            </a:extLst>
          </p:cNvPr>
          <p:cNvSpPr/>
          <p:nvPr/>
        </p:nvSpPr>
        <p:spPr bwMode="auto">
          <a:xfrm>
            <a:off x="4502747" y="6134786"/>
            <a:ext cx="3186506" cy="232269"/>
          </a:xfrm>
          <a:prstGeom prst="rect">
            <a:avLst/>
          </a:prstGeom>
          <a:solidFill>
            <a:srgbClr val="329933"/>
          </a:solidFill>
          <a:ln w="12700" cap="flat" cmpd="sng" algn="ctr">
            <a:solidFill>
              <a:srgbClr val="32993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13" b="0" i="0" u="none" strike="noStrike" kern="0" cap="none" spc="0" normalizeH="0" baseline="0" noProof="0">
              <a:ln>
                <a:noFill/>
              </a:ln>
              <a:solidFill>
                <a:srgbClr val="0054A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6D154F3-E184-493F-BEEA-00A3D7EBEAFB}"/>
              </a:ext>
            </a:extLst>
          </p:cNvPr>
          <p:cNvSpPr/>
          <p:nvPr/>
        </p:nvSpPr>
        <p:spPr bwMode="auto">
          <a:xfrm>
            <a:off x="8336487" y="6146441"/>
            <a:ext cx="3186506" cy="232268"/>
          </a:xfrm>
          <a:prstGeom prst="rect">
            <a:avLst/>
          </a:prstGeom>
          <a:solidFill>
            <a:srgbClr val="0054A1"/>
          </a:solidFill>
          <a:ln w="12700" cap="flat" cmpd="sng" algn="ctr">
            <a:solidFill>
              <a:srgbClr val="0054A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pic>
        <p:nvPicPr>
          <p:cNvPr id="16" name="Google Shape;80;p15">
            <a:extLst>
              <a:ext uri="{FF2B5EF4-FFF2-40B4-BE49-F238E27FC236}">
                <a16:creationId xmlns:a16="http://schemas.microsoft.com/office/drawing/2014/main" id="{FD896247-6AE1-4F80-8F39-AB1A022B6A9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95189" y="420242"/>
            <a:ext cx="720714" cy="5938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2209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" name="CustomShape 2"/>
          <p:cNvSpPr/>
          <p:nvPr/>
        </p:nvSpPr>
        <p:spPr>
          <a:xfrm>
            <a:off x="2895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" name="CustomShape 3"/>
          <p:cNvSpPr/>
          <p:nvPr/>
        </p:nvSpPr>
        <p:spPr>
          <a:xfrm>
            <a:off x="1587360" y="-136440"/>
            <a:ext cx="30420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" name="CustomShape 5"/>
          <p:cNvSpPr/>
          <p:nvPr/>
        </p:nvSpPr>
        <p:spPr>
          <a:xfrm>
            <a:off x="2209800" y="506405"/>
            <a:ext cx="8690716" cy="26018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ru-RU" sz="20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МОНИТОРИНГ ДАННЫХ ПРОЕКТА  ДО НАЧАЛА РЕАЛИЗАЦИИ 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CF9B75E1-0155-4A8B-89FB-20F0AED40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97" y="674253"/>
            <a:ext cx="1307862" cy="676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D820AF2-662D-40D8-98DC-86F698675C50}"/>
              </a:ext>
            </a:extLst>
          </p:cNvPr>
          <p:cNvSpPr txBox="1"/>
          <p:nvPr/>
        </p:nvSpPr>
        <p:spPr>
          <a:xfrm>
            <a:off x="873333" y="486352"/>
            <a:ext cx="10182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1" dirty="0">
                <a:solidFill>
                  <a:srgbClr val="0054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БЕРЕЖЛИВОЕ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00D679AF-D167-49EE-8DDA-EEF67667D4EF}"/>
              </a:ext>
            </a:extLst>
          </p:cNvPr>
          <p:cNvSpPr/>
          <p:nvPr/>
        </p:nvSpPr>
        <p:spPr bwMode="auto">
          <a:xfrm>
            <a:off x="583697" y="6135152"/>
            <a:ext cx="3186506" cy="232267"/>
          </a:xfrm>
          <a:prstGeom prst="rect">
            <a:avLst/>
          </a:prstGeom>
          <a:solidFill>
            <a:srgbClr val="0054A1"/>
          </a:solidFill>
          <a:ln w="12700" cap="flat" cmpd="sng" algn="ctr">
            <a:solidFill>
              <a:srgbClr val="0054A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92AEFFA-0B2B-4C73-BBF9-B39BC2979A83}"/>
              </a:ext>
            </a:extLst>
          </p:cNvPr>
          <p:cNvSpPr/>
          <p:nvPr/>
        </p:nvSpPr>
        <p:spPr bwMode="auto">
          <a:xfrm>
            <a:off x="4450071" y="6127725"/>
            <a:ext cx="3186506" cy="232269"/>
          </a:xfrm>
          <a:prstGeom prst="rect">
            <a:avLst/>
          </a:prstGeom>
          <a:solidFill>
            <a:srgbClr val="329933"/>
          </a:solidFill>
          <a:ln w="12700" cap="flat" cmpd="sng" algn="ctr">
            <a:solidFill>
              <a:srgbClr val="32993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13" b="0" i="0" u="none" strike="noStrike" kern="0" cap="none" spc="0" normalizeH="0" baseline="0" noProof="0">
              <a:ln>
                <a:noFill/>
              </a:ln>
              <a:solidFill>
                <a:srgbClr val="0054A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5D01623-F1A7-4C13-9A27-01B64EEF6539}"/>
              </a:ext>
            </a:extLst>
          </p:cNvPr>
          <p:cNvSpPr/>
          <p:nvPr/>
        </p:nvSpPr>
        <p:spPr bwMode="auto">
          <a:xfrm>
            <a:off x="8283811" y="6139380"/>
            <a:ext cx="3186506" cy="232268"/>
          </a:xfrm>
          <a:prstGeom prst="rect">
            <a:avLst/>
          </a:prstGeom>
          <a:solidFill>
            <a:srgbClr val="0054A1"/>
          </a:solidFill>
          <a:ln w="12700" cap="flat" cmpd="sng" algn="ctr">
            <a:solidFill>
              <a:srgbClr val="0054A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pic>
        <p:nvPicPr>
          <p:cNvPr id="13" name="Google Shape;80;p15">
            <a:extLst>
              <a:ext uri="{FF2B5EF4-FFF2-40B4-BE49-F238E27FC236}">
                <a16:creationId xmlns:a16="http://schemas.microsoft.com/office/drawing/2014/main" id="{F24BEFB6-6B37-4356-AEA7-767542B40E0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95189" y="420242"/>
            <a:ext cx="720714" cy="59388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009924"/>
              </p:ext>
            </p:extLst>
          </p:nvPr>
        </p:nvGraphicFramePr>
        <p:xfrm>
          <a:off x="1179095" y="1672394"/>
          <a:ext cx="9444788" cy="42832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19059">
                  <a:extLst>
                    <a:ext uri="{9D8B030D-6E8A-4147-A177-3AD203B41FA5}">
                      <a16:colId xmlns:a16="http://schemas.microsoft.com/office/drawing/2014/main" val="4009090515"/>
                    </a:ext>
                  </a:extLst>
                </a:gridCol>
                <a:gridCol w="1619766">
                  <a:extLst>
                    <a:ext uri="{9D8B030D-6E8A-4147-A177-3AD203B41FA5}">
                      <a16:colId xmlns:a16="http://schemas.microsoft.com/office/drawing/2014/main" val="3388935478"/>
                    </a:ext>
                  </a:extLst>
                </a:gridCol>
                <a:gridCol w="2705963">
                  <a:extLst>
                    <a:ext uri="{9D8B030D-6E8A-4147-A177-3AD203B41FA5}">
                      <a16:colId xmlns:a16="http://schemas.microsoft.com/office/drawing/2014/main" val="46191868"/>
                    </a:ext>
                  </a:extLst>
                </a:gridCol>
              </a:tblGrid>
              <a:tr h="356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 исследования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Через МИС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бумажном бланке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47559438"/>
                  </a:ext>
                </a:extLst>
              </a:tr>
              <a:tr h="356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Эндоскопические исследования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13287952"/>
                  </a:ext>
                </a:extLst>
              </a:tr>
              <a:tr h="356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УЗИ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95859993"/>
                  </a:ext>
                </a:extLst>
              </a:tr>
              <a:tr h="356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Рентген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63453064"/>
                  </a:ext>
                </a:extLst>
              </a:tr>
              <a:tr h="356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ЭКГ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44074119"/>
                  </a:ext>
                </a:extLst>
              </a:tr>
              <a:tr h="356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Серологические исследования крови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52393800"/>
                  </a:ext>
                </a:extLst>
              </a:tr>
              <a:tr h="356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Биохимические исследования крови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38442802"/>
                  </a:ext>
                </a:extLst>
              </a:tr>
              <a:tr h="356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Общий анализ крови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53205488"/>
                  </a:ext>
                </a:extLst>
              </a:tr>
              <a:tr h="356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Клинические анализы мочи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72199632"/>
                  </a:ext>
                </a:extLst>
              </a:tr>
              <a:tr h="356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кала на яйца и лечинки гельминтов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33059702"/>
                  </a:ext>
                </a:extLst>
              </a:tr>
              <a:tr h="356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Микроскопия на яйца остриц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11018196"/>
                  </a:ext>
                </a:extLst>
              </a:tr>
              <a:tr h="356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от общего кол-ва (от 5001направлений)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0644933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79095" y="1067925"/>
            <a:ext cx="91294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Проведено исследований по направлениям за период 01.06.2022- 31.08.2022г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1661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2209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" name="CustomShape 2"/>
          <p:cNvSpPr/>
          <p:nvPr/>
        </p:nvSpPr>
        <p:spPr>
          <a:xfrm>
            <a:off x="2895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" name="CustomShape 3"/>
          <p:cNvSpPr/>
          <p:nvPr/>
        </p:nvSpPr>
        <p:spPr>
          <a:xfrm>
            <a:off x="1587360" y="-136440"/>
            <a:ext cx="30420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" name="CustomShape 5"/>
          <p:cNvSpPr/>
          <p:nvPr/>
        </p:nvSpPr>
        <p:spPr>
          <a:xfrm>
            <a:off x="2209800" y="506405"/>
            <a:ext cx="8690716" cy="26018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ru-RU" sz="20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МОНИТОРИНГ ДАННЫХ ПРОЕКТА  ДО НАЧАЛА РЕАЛИЗАЦИИ 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CF9B75E1-0155-4A8B-89FB-20F0AED40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97" y="674253"/>
            <a:ext cx="1307862" cy="676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D820AF2-662D-40D8-98DC-86F698675C50}"/>
              </a:ext>
            </a:extLst>
          </p:cNvPr>
          <p:cNvSpPr txBox="1"/>
          <p:nvPr/>
        </p:nvSpPr>
        <p:spPr>
          <a:xfrm>
            <a:off x="873333" y="486352"/>
            <a:ext cx="10182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1" dirty="0">
                <a:solidFill>
                  <a:srgbClr val="0054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БЕРЕЖЛИВОЕ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00D679AF-D167-49EE-8DDA-EEF67667D4EF}"/>
              </a:ext>
            </a:extLst>
          </p:cNvPr>
          <p:cNvSpPr/>
          <p:nvPr/>
        </p:nvSpPr>
        <p:spPr bwMode="auto">
          <a:xfrm>
            <a:off x="583697" y="6135152"/>
            <a:ext cx="3186506" cy="232267"/>
          </a:xfrm>
          <a:prstGeom prst="rect">
            <a:avLst/>
          </a:prstGeom>
          <a:solidFill>
            <a:srgbClr val="0054A1"/>
          </a:solidFill>
          <a:ln w="12700" cap="flat" cmpd="sng" algn="ctr">
            <a:solidFill>
              <a:srgbClr val="0054A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92AEFFA-0B2B-4C73-BBF9-B39BC2979A83}"/>
              </a:ext>
            </a:extLst>
          </p:cNvPr>
          <p:cNvSpPr/>
          <p:nvPr/>
        </p:nvSpPr>
        <p:spPr bwMode="auto">
          <a:xfrm>
            <a:off x="4450071" y="6127725"/>
            <a:ext cx="3186506" cy="232269"/>
          </a:xfrm>
          <a:prstGeom prst="rect">
            <a:avLst/>
          </a:prstGeom>
          <a:solidFill>
            <a:srgbClr val="329933"/>
          </a:solidFill>
          <a:ln w="12700" cap="flat" cmpd="sng" algn="ctr">
            <a:solidFill>
              <a:srgbClr val="32993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13" b="0" i="0" u="none" strike="noStrike" kern="0" cap="none" spc="0" normalizeH="0" baseline="0" noProof="0">
              <a:ln>
                <a:noFill/>
              </a:ln>
              <a:solidFill>
                <a:srgbClr val="0054A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5D01623-F1A7-4C13-9A27-01B64EEF6539}"/>
              </a:ext>
            </a:extLst>
          </p:cNvPr>
          <p:cNvSpPr/>
          <p:nvPr/>
        </p:nvSpPr>
        <p:spPr bwMode="auto">
          <a:xfrm>
            <a:off x="8283811" y="6139380"/>
            <a:ext cx="3186506" cy="232268"/>
          </a:xfrm>
          <a:prstGeom prst="rect">
            <a:avLst/>
          </a:prstGeom>
          <a:solidFill>
            <a:srgbClr val="0054A1"/>
          </a:solidFill>
          <a:ln w="12700" cap="flat" cmpd="sng" algn="ctr">
            <a:solidFill>
              <a:srgbClr val="0054A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pic>
        <p:nvPicPr>
          <p:cNvPr id="13" name="Google Shape;80;p15">
            <a:extLst>
              <a:ext uri="{FF2B5EF4-FFF2-40B4-BE49-F238E27FC236}">
                <a16:creationId xmlns:a16="http://schemas.microsoft.com/office/drawing/2014/main" id="{F24BEFB6-6B37-4356-AEA7-767542B40E0B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795189" y="420242"/>
            <a:ext cx="720714" cy="59388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6785301"/>
              </p:ext>
            </p:extLst>
          </p:nvPr>
        </p:nvGraphicFramePr>
        <p:xfrm>
          <a:off x="1006282" y="888350"/>
          <a:ext cx="10178715" cy="5137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5142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2209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" name="CustomShape 2"/>
          <p:cNvSpPr/>
          <p:nvPr/>
        </p:nvSpPr>
        <p:spPr>
          <a:xfrm>
            <a:off x="2895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" name="CustomShape 3"/>
          <p:cNvSpPr/>
          <p:nvPr/>
        </p:nvSpPr>
        <p:spPr>
          <a:xfrm>
            <a:off x="1587360" y="-136440"/>
            <a:ext cx="30420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" name="CustomShape 5"/>
          <p:cNvSpPr/>
          <p:nvPr/>
        </p:nvSpPr>
        <p:spPr>
          <a:xfrm>
            <a:off x="2209800" y="506405"/>
            <a:ext cx="8690716" cy="26018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ru-RU" sz="20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ОСНОВНАЯ  ПРОБЛЕМА ПРОЕКТА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CF9B75E1-0155-4A8B-89FB-20F0AED40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97" y="674253"/>
            <a:ext cx="1307862" cy="676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D820AF2-662D-40D8-98DC-86F698675C50}"/>
              </a:ext>
            </a:extLst>
          </p:cNvPr>
          <p:cNvSpPr txBox="1"/>
          <p:nvPr/>
        </p:nvSpPr>
        <p:spPr>
          <a:xfrm>
            <a:off x="873333" y="486352"/>
            <a:ext cx="10182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1" dirty="0">
                <a:solidFill>
                  <a:srgbClr val="0054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БЕРЕЖЛИВОЕ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00D679AF-D167-49EE-8DDA-EEF67667D4EF}"/>
              </a:ext>
            </a:extLst>
          </p:cNvPr>
          <p:cNvSpPr/>
          <p:nvPr/>
        </p:nvSpPr>
        <p:spPr bwMode="auto">
          <a:xfrm>
            <a:off x="583697" y="6135152"/>
            <a:ext cx="3186506" cy="232267"/>
          </a:xfrm>
          <a:prstGeom prst="rect">
            <a:avLst/>
          </a:prstGeom>
          <a:solidFill>
            <a:srgbClr val="0054A1"/>
          </a:solidFill>
          <a:ln w="12700" cap="flat" cmpd="sng" algn="ctr">
            <a:solidFill>
              <a:srgbClr val="0054A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92AEFFA-0B2B-4C73-BBF9-B39BC2979A83}"/>
              </a:ext>
            </a:extLst>
          </p:cNvPr>
          <p:cNvSpPr/>
          <p:nvPr/>
        </p:nvSpPr>
        <p:spPr bwMode="auto">
          <a:xfrm>
            <a:off x="4450071" y="6127725"/>
            <a:ext cx="3186506" cy="232269"/>
          </a:xfrm>
          <a:prstGeom prst="rect">
            <a:avLst/>
          </a:prstGeom>
          <a:solidFill>
            <a:srgbClr val="329933"/>
          </a:solidFill>
          <a:ln w="12700" cap="flat" cmpd="sng" algn="ctr">
            <a:solidFill>
              <a:srgbClr val="32993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13" b="0" i="0" u="none" strike="noStrike" kern="0" cap="none" spc="0" normalizeH="0" baseline="0" noProof="0">
              <a:ln>
                <a:noFill/>
              </a:ln>
              <a:solidFill>
                <a:srgbClr val="0054A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5D01623-F1A7-4C13-9A27-01B64EEF6539}"/>
              </a:ext>
            </a:extLst>
          </p:cNvPr>
          <p:cNvSpPr/>
          <p:nvPr/>
        </p:nvSpPr>
        <p:spPr bwMode="auto">
          <a:xfrm>
            <a:off x="8283811" y="6139380"/>
            <a:ext cx="3186506" cy="232268"/>
          </a:xfrm>
          <a:prstGeom prst="rect">
            <a:avLst/>
          </a:prstGeom>
          <a:solidFill>
            <a:srgbClr val="0054A1"/>
          </a:solidFill>
          <a:ln w="12700" cap="flat" cmpd="sng" algn="ctr">
            <a:solidFill>
              <a:srgbClr val="0054A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81960C-B4C7-4489-B418-A5F725DAF712}"/>
              </a:ext>
            </a:extLst>
          </p:cNvPr>
          <p:cNvSpPr txBox="1"/>
          <p:nvPr/>
        </p:nvSpPr>
        <p:spPr>
          <a:xfrm>
            <a:off x="583697" y="1840859"/>
            <a:ext cx="1029188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1950"/>
            <a:r>
              <a:rPr lang="ru-RU" sz="2400" b="0" i="0" u="none" strike="noStrike" dirty="0">
                <a:solidFill>
                  <a:srgbClr val="A5A5A5"/>
                </a:solidFill>
                <a:effectLst/>
                <a:latin typeface="Arial Narrow" panose="020B0606020202030204" pitchFamily="34" charset="0"/>
              </a:rPr>
              <a:t>Что?</a:t>
            </a:r>
            <a:r>
              <a:rPr lang="ru-RU" sz="24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  оформленных через систему МИС направлений на диагностические услуги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rtl="0"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 </a:t>
            </a:r>
            <a:endParaRPr lang="ru-RU" b="0" dirty="0">
              <a:effectLst/>
            </a:endParaRPr>
          </a:p>
          <a:p>
            <a:pPr marL="361950"/>
            <a:r>
              <a:rPr lang="ru-RU" sz="2400" b="0" i="0" u="none" strike="noStrike" dirty="0">
                <a:solidFill>
                  <a:srgbClr val="A5A5A5"/>
                </a:solidFill>
                <a:effectLst/>
                <a:latin typeface="Arial" panose="020B0604020202020204" pitchFamily="34" charset="0"/>
              </a:rPr>
              <a:t>Где?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Детской поликлинике ГБУЗ НСО «Городская клиническая больница № 25», по адресу Власова,1</a:t>
            </a:r>
          </a:p>
          <a:p>
            <a:pPr marL="361950"/>
            <a:r>
              <a:rPr lang="ru-RU" sz="2400" b="0" i="0" u="none" strike="noStrike" dirty="0" smtClean="0">
                <a:solidFill>
                  <a:srgbClr val="A5A5A5"/>
                </a:solidFill>
                <a:effectLst/>
                <a:latin typeface="Arial" panose="020B0604020202020204" pitchFamily="34" charset="0"/>
              </a:rPr>
              <a:t>Когда</a:t>
            </a:r>
            <a:r>
              <a:rPr lang="ru-RU" sz="2400" b="0" i="0" u="none" strike="noStrike" dirty="0">
                <a:solidFill>
                  <a:srgbClr val="A5A5A5"/>
                </a:solidFill>
                <a:effectLst/>
                <a:latin typeface="Arial" panose="020B0604020202020204" pitchFamily="34" charset="0"/>
              </a:rPr>
              <a:t>?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состоянию на 30.08.2022г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/>
            <a:r>
              <a:rPr lang="ru-RU" sz="2400" b="0" i="0" u="none" strike="noStrike" dirty="0" smtClean="0">
                <a:solidFill>
                  <a:srgbClr val="A5A5A5"/>
                </a:solidFill>
                <a:effectLst/>
                <a:latin typeface="Arial" panose="020B0604020202020204" pitchFamily="34" charset="0"/>
              </a:rPr>
              <a:t>Сколько</a:t>
            </a:r>
            <a:r>
              <a:rPr lang="ru-RU" sz="2400" b="0" i="0" u="none" strike="noStrike" dirty="0">
                <a:solidFill>
                  <a:srgbClr val="A5A5A5"/>
                </a:solidFill>
                <a:effectLst/>
                <a:latin typeface="Arial" panose="020B0604020202020204" pitchFamily="34" charset="0"/>
              </a:rPr>
              <a:t>?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составляет 21%</a:t>
            </a:r>
          </a:p>
          <a:p>
            <a:pPr marL="361950" rtl="0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2" name="Google Shape;80;p15">
            <a:extLst>
              <a:ext uri="{FF2B5EF4-FFF2-40B4-BE49-F238E27FC236}">
                <a16:creationId xmlns:a16="http://schemas.microsoft.com/office/drawing/2014/main" id="{737F0E4E-972C-42EA-AF54-FF3B2F1B98F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95189" y="420242"/>
            <a:ext cx="720714" cy="5938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583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2209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" name="CustomShape 2"/>
          <p:cNvSpPr/>
          <p:nvPr/>
        </p:nvSpPr>
        <p:spPr>
          <a:xfrm>
            <a:off x="2895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" name="CustomShape 3"/>
          <p:cNvSpPr/>
          <p:nvPr/>
        </p:nvSpPr>
        <p:spPr>
          <a:xfrm>
            <a:off x="1587360" y="-136440"/>
            <a:ext cx="30420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" name="CustomShape 5"/>
          <p:cNvSpPr/>
          <p:nvPr/>
        </p:nvSpPr>
        <p:spPr>
          <a:xfrm>
            <a:off x="2209800" y="506405"/>
            <a:ext cx="8690716" cy="5077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ru-RU" sz="20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КЛЮЧЕВАЯ ЦЕЛЬ ПРОЕКТА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CF9B75E1-0155-4A8B-89FB-20F0AED40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97" y="674253"/>
            <a:ext cx="1307862" cy="676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D820AF2-662D-40D8-98DC-86F698675C50}"/>
              </a:ext>
            </a:extLst>
          </p:cNvPr>
          <p:cNvSpPr txBox="1"/>
          <p:nvPr/>
        </p:nvSpPr>
        <p:spPr>
          <a:xfrm>
            <a:off x="873333" y="486352"/>
            <a:ext cx="10182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1" dirty="0">
                <a:solidFill>
                  <a:srgbClr val="0054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БЕРЕЖЛИВОЕ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00D679AF-D167-49EE-8DDA-EEF67667D4EF}"/>
              </a:ext>
            </a:extLst>
          </p:cNvPr>
          <p:cNvSpPr/>
          <p:nvPr/>
        </p:nvSpPr>
        <p:spPr bwMode="auto">
          <a:xfrm>
            <a:off x="583697" y="6135152"/>
            <a:ext cx="3186506" cy="232267"/>
          </a:xfrm>
          <a:prstGeom prst="rect">
            <a:avLst/>
          </a:prstGeom>
          <a:solidFill>
            <a:srgbClr val="0054A1"/>
          </a:solidFill>
          <a:ln w="12700" cap="flat" cmpd="sng" algn="ctr">
            <a:solidFill>
              <a:srgbClr val="0054A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92AEFFA-0B2B-4C73-BBF9-B39BC2979A83}"/>
              </a:ext>
            </a:extLst>
          </p:cNvPr>
          <p:cNvSpPr/>
          <p:nvPr/>
        </p:nvSpPr>
        <p:spPr bwMode="auto">
          <a:xfrm>
            <a:off x="4450071" y="6127725"/>
            <a:ext cx="3186506" cy="232269"/>
          </a:xfrm>
          <a:prstGeom prst="rect">
            <a:avLst/>
          </a:prstGeom>
          <a:solidFill>
            <a:srgbClr val="329933"/>
          </a:solidFill>
          <a:ln w="12700" cap="flat" cmpd="sng" algn="ctr">
            <a:solidFill>
              <a:srgbClr val="32993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13" b="0" i="0" u="none" strike="noStrike" kern="0" cap="none" spc="0" normalizeH="0" baseline="0" noProof="0">
              <a:ln>
                <a:noFill/>
              </a:ln>
              <a:solidFill>
                <a:srgbClr val="0054A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5D01623-F1A7-4C13-9A27-01B64EEF6539}"/>
              </a:ext>
            </a:extLst>
          </p:cNvPr>
          <p:cNvSpPr/>
          <p:nvPr/>
        </p:nvSpPr>
        <p:spPr bwMode="auto">
          <a:xfrm>
            <a:off x="8283811" y="6139380"/>
            <a:ext cx="3186506" cy="232268"/>
          </a:xfrm>
          <a:prstGeom prst="rect">
            <a:avLst/>
          </a:prstGeom>
          <a:solidFill>
            <a:srgbClr val="0054A1"/>
          </a:solidFill>
          <a:ln w="12700" cap="flat" cmpd="sng" algn="ctr">
            <a:solidFill>
              <a:srgbClr val="0054A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81960C-B4C7-4489-B418-A5F725DAF712}"/>
              </a:ext>
            </a:extLst>
          </p:cNvPr>
          <p:cNvSpPr txBox="1"/>
          <p:nvPr/>
        </p:nvSpPr>
        <p:spPr>
          <a:xfrm>
            <a:off x="583697" y="1840859"/>
            <a:ext cx="10291886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1950"/>
            <a:r>
              <a:rPr lang="ru-RU" sz="2400" b="0" i="0" u="none" strike="noStrike" dirty="0" smtClean="0">
                <a:solidFill>
                  <a:srgbClr val="A5A5A5"/>
                </a:solidFill>
                <a:effectLst/>
                <a:latin typeface="Arial Narrow" panose="020B0606020202030204" pitchFamily="34" charset="0"/>
              </a:rPr>
              <a:t>Что?</a:t>
            </a:r>
            <a:r>
              <a:rPr lang="ru-RU" sz="2400" b="0" i="0" u="none" strike="noStrike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  оформленных через систему МИС направлений на диагностические услуги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/>
            <a:r>
              <a:rPr lang="ru-RU" sz="2400" b="0" i="0" u="none" strike="noStrike" dirty="0" smtClean="0">
                <a:solidFill>
                  <a:srgbClr val="A5A5A5"/>
                </a:solidFill>
                <a:effectLst/>
                <a:latin typeface="Arial" panose="020B0604020202020204" pitchFamily="34" charset="0"/>
              </a:rPr>
              <a:t>Где</a:t>
            </a:r>
            <a:r>
              <a:rPr lang="ru-RU" sz="2400" b="0" i="0" u="none" strike="noStrike" dirty="0">
                <a:solidFill>
                  <a:srgbClr val="A5A5A5"/>
                </a:solidFill>
                <a:effectLst/>
                <a:latin typeface="Arial" panose="020B0604020202020204" pitchFamily="34" charset="0"/>
              </a:rPr>
              <a:t>?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Детской поликлинике ГБУЗ НСО «Городская клиническая больница № 25», по адресу Власова,1</a:t>
            </a:r>
          </a:p>
          <a:p>
            <a:pPr marL="361950" rtl="0">
              <a:spcBef>
                <a:spcPts val="0"/>
              </a:spcBef>
              <a:spcAft>
                <a:spcPts val="0"/>
              </a:spcAft>
            </a:pPr>
            <a:endParaRPr lang="ru-RU" sz="1800" b="0" i="0" u="none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361950"/>
            <a:r>
              <a:rPr lang="ru-RU" sz="2400" b="0" i="0" u="none" strike="noStrike" dirty="0">
                <a:solidFill>
                  <a:srgbClr val="A5A5A5"/>
                </a:solidFill>
                <a:effectLst/>
                <a:latin typeface="Arial" panose="020B0604020202020204" pitchFamily="34" charset="0"/>
              </a:rPr>
              <a:t>Когда</a:t>
            </a:r>
            <a:r>
              <a:rPr lang="ru-RU" sz="2400" b="0" i="0" u="none" strike="noStrike" dirty="0" smtClean="0">
                <a:solidFill>
                  <a:srgbClr val="A5A5A5"/>
                </a:solidFill>
                <a:effectLst/>
                <a:latin typeface="Arial" panose="020B0604020202020204" pitchFamily="34" charset="0"/>
              </a:rPr>
              <a:t>?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состоянию на 24.01.2023г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/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/>
            <a:r>
              <a:rPr lang="ru-RU" sz="2400" b="0" i="0" u="none" strike="noStrike" dirty="0" smtClean="0">
                <a:solidFill>
                  <a:srgbClr val="A5A5A5"/>
                </a:solidFill>
                <a:effectLst/>
                <a:latin typeface="Arial" panose="020B0604020202020204" pitchFamily="34" charset="0"/>
              </a:rPr>
              <a:t>Сколько</a:t>
            </a:r>
            <a:r>
              <a:rPr lang="ru-RU" sz="2400" b="0" i="0" u="none" strike="noStrike" dirty="0">
                <a:solidFill>
                  <a:srgbClr val="A5A5A5"/>
                </a:solidFill>
                <a:effectLst/>
                <a:latin typeface="Arial" panose="020B0604020202020204" pitchFamily="34" charset="0"/>
              </a:rPr>
              <a:t>?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составляет 95%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5" name="Google Shape;80;p15">
            <a:extLst>
              <a:ext uri="{FF2B5EF4-FFF2-40B4-BE49-F238E27FC236}">
                <a16:creationId xmlns:a16="http://schemas.microsoft.com/office/drawing/2014/main" id="{FD57BF56-BBEC-417B-9A66-3DB24D05F658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795189" y="420242"/>
            <a:ext cx="720714" cy="5938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083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2209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" name="CustomShape 2"/>
          <p:cNvSpPr/>
          <p:nvPr/>
        </p:nvSpPr>
        <p:spPr>
          <a:xfrm>
            <a:off x="2895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" name="CustomShape 3"/>
          <p:cNvSpPr/>
          <p:nvPr/>
        </p:nvSpPr>
        <p:spPr>
          <a:xfrm>
            <a:off x="1587360" y="-136440"/>
            <a:ext cx="30420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" name="CustomShape 6"/>
          <p:cNvSpPr/>
          <p:nvPr/>
        </p:nvSpPr>
        <p:spPr>
          <a:xfrm>
            <a:off x="2686536" y="838342"/>
            <a:ext cx="7027907" cy="548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635">
              <a:buClr>
                <a:srgbClr val="002060"/>
              </a:buClr>
            </a:pPr>
            <a:endParaRPr lang="ru-RU" sz="1600" b="1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Times New Roman" panose="02020603050405020304"/>
            </a:endParaRPr>
          </a:p>
        </p:txBody>
      </p:sp>
      <p:sp>
        <p:nvSpPr>
          <p:cNvPr id="16" name="CustomShape 5">
            <a:extLst>
              <a:ext uri="{FF2B5EF4-FFF2-40B4-BE49-F238E27FC236}">
                <a16:creationId xmlns:a16="http://schemas.microsoft.com/office/drawing/2014/main" id="{20199428-4F97-48D5-A06A-8AEABBB4275C}"/>
              </a:ext>
            </a:extLst>
          </p:cNvPr>
          <p:cNvSpPr/>
          <p:nvPr/>
        </p:nvSpPr>
        <p:spPr>
          <a:xfrm>
            <a:off x="1998015" y="235781"/>
            <a:ext cx="8690716" cy="67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ru-RU" sz="20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МОНИТОРИНГ ДАННЫХ ПРОЕКТА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ru-RU" sz="20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(оценка достижения целевых показателей процесса)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ru-RU" sz="20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50FB7012-5164-41CC-8A20-BBAAF4028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97" y="674253"/>
            <a:ext cx="1307862" cy="676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3FDFD82-C049-40F4-8EF0-7B6D3FBB711B}"/>
              </a:ext>
            </a:extLst>
          </p:cNvPr>
          <p:cNvSpPr txBox="1"/>
          <p:nvPr/>
        </p:nvSpPr>
        <p:spPr>
          <a:xfrm>
            <a:off x="873333" y="486352"/>
            <a:ext cx="10182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1" dirty="0">
                <a:solidFill>
                  <a:srgbClr val="0054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БЕРЕЖЛИВОЕ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004EA7B1-5C13-43A8-802B-06D8A46C82C4}"/>
              </a:ext>
            </a:extLst>
          </p:cNvPr>
          <p:cNvSpPr/>
          <p:nvPr/>
        </p:nvSpPr>
        <p:spPr bwMode="auto">
          <a:xfrm>
            <a:off x="583697" y="6135152"/>
            <a:ext cx="3186506" cy="232267"/>
          </a:xfrm>
          <a:prstGeom prst="rect">
            <a:avLst/>
          </a:prstGeom>
          <a:solidFill>
            <a:srgbClr val="0054A1"/>
          </a:solidFill>
          <a:ln w="12700" cap="flat" cmpd="sng" algn="ctr">
            <a:solidFill>
              <a:srgbClr val="0054A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D7280D33-B240-436A-944E-9FC941570544}"/>
              </a:ext>
            </a:extLst>
          </p:cNvPr>
          <p:cNvSpPr/>
          <p:nvPr/>
        </p:nvSpPr>
        <p:spPr bwMode="auto">
          <a:xfrm>
            <a:off x="4450071" y="6127725"/>
            <a:ext cx="3186506" cy="232269"/>
          </a:xfrm>
          <a:prstGeom prst="rect">
            <a:avLst/>
          </a:prstGeom>
          <a:solidFill>
            <a:srgbClr val="329933"/>
          </a:solidFill>
          <a:ln w="12700" cap="flat" cmpd="sng" algn="ctr">
            <a:solidFill>
              <a:srgbClr val="32993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13" b="0" i="0" u="none" strike="noStrike" kern="0" cap="none" spc="0" normalizeH="0" baseline="0" noProof="0">
              <a:ln>
                <a:noFill/>
              </a:ln>
              <a:solidFill>
                <a:srgbClr val="0054A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FC7CD99B-A6FB-4A0C-8FD7-C67771BE298A}"/>
              </a:ext>
            </a:extLst>
          </p:cNvPr>
          <p:cNvSpPr/>
          <p:nvPr/>
        </p:nvSpPr>
        <p:spPr bwMode="auto">
          <a:xfrm>
            <a:off x="8283811" y="6139380"/>
            <a:ext cx="3186506" cy="232268"/>
          </a:xfrm>
          <a:prstGeom prst="rect">
            <a:avLst/>
          </a:prstGeom>
          <a:solidFill>
            <a:srgbClr val="0054A1"/>
          </a:solidFill>
          <a:ln w="12700" cap="flat" cmpd="sng" algn="ctr">
            <a:solidFill>
              <a:srgbClr val="0054A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pic>
        <p:nvPicPr>
          <p:cNvPr id="12" name="Google Shape;80;p15">
            <a:extLst>
              <a:ext uri="{FF2B5EF4-FFF2-40B4-BE49-F238E27FC236}">
                <a16:creationId xmlns:a16="http://schemas.microsoft.com/office/drawing/2014/main" id="{BBE30333-3603-4968-BD87-ECB3DAC8938E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795189" y="420242"/>
            <a:ext cx="720714" cy="5938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118937" y="1171006"/>
            <a:ext cx="100211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Проведено исследований по направлениям за период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01.01.2023- 23.01.2023г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В период 01.12.2022-31.12.2022 работа в  МИС была невозможна в связи с техническими работами в  системе, в период 09.01.2023-23.01.2023г система работает с перебоями, оформление направлений и работа в ней возможна только  на 60%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285440"/>
              </p:ext>
            </p:extLst>
          </p:nvPr>
        </p:nvGraphicFramePr>
        <p:xfrm>
          <a:off x="1382446" y="2702127"/>
          <a:ext cx="9757610" cy="32783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93894">
                  <a:extLst>
                    <a:ext uri="{9D8B030D-6E8A-4147-A177-3AD203B41FA5}">
                      <a16:colId xmlns:a16="http://schemas.microsoft.com/office/drawing/2014/main" val="2147003617"/>
                    </a:ext>
                  </a:extLst>
                </a:gridCol>
                <a:gridCol w="1768642">
                  <a:extLst>
                    <a:ext uri="{9D8B030D-6E8A-4147-A177-3AD203B41FA5}">
                      <a16:colId xmlns:a16="http://schemas.microsoft.com/office/drawing/2014/main" val="4212403696"/>
                    </a:ext>
                  </a:extLst>
                </a:gridCol>
                <a:gridCol w="2695074">
                  <a:extLst>
                    <a:ext uri="{9D8B030D-6E8A-4147-A177-3AD203B41FA5}">
                      <a16:colId xmlns:a16="http://schemas.microsoft.com/office/drawing/2014/main" val="1363092869"/>
                    </a:ext>
                  </a:extLst>
                </a:gridCol>
              </a:tblGrid>
              <a:tr h="56078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 исследования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Через МИС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бумажном бланке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04503000"/>
                  </a:ext>
                </a:extLst>
              </a:tr>
              <a:tr h="45293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Эндоскопические исследования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34683278"/>
                  </a:ext>
                </a:extLst>
              </a:tr>
              <a:tr h="45293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УЗИ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47845692"/>
                  </a:ext>
                </a:extLst>
              </a:tr>
              <a:tr h="45293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Рентген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5444182"/>
                  </a:ext>
                </a:extLst>
              </a:tr>
              <a:tr h="45293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ЭКГ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29312740"/>
                  </a:ext>
                </a:extLst>
              </a:tr>
              <a:tr h="45293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Анализы КДЛ: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462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638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646008284"/>
                  </a:ext>
                </a:extLst>
              </a:tr>
              <a:tr h="45293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от общего кол-ва (от </a:t>
                      </a:r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1436 направлений</a:t>
                      </a:r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55,6%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44,4%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4698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77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2209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" name="CustomShape 2"/>
          <p:cNvSpPr/>
          <p:nvPr/>
        </p:nvSpPr>
        <p:spPr>
          <a:xfrm>
            <a:off x="2895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" name="CustomShape 3"/>
          <p:cNvSpPr/>
          <p:nvPr/>
        </p:nvSpPr>
        <p:spPr>
          <a:xfrm>
            <a:off x="1587360" y="-136440"/>
            <a:ext cx="30420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" name="CustomShape 5"/>
          <p:cNvSpPr/>
          <p:nvPr/>
        </p:nvSpPr>
        <p:spPr>
          <a:xfrm>
            <a:off x="2209800" y="506405"/>
            <a:ext cx="8690716" cy="26018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ru-RU" sz="20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МОНИТОРИНГ ДАННЫХ </a:t>
            </a:r>
            <a:r>
              <a:rPr lang="ru-RU" sz="20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НА ОКОНЧАНИЕ ПРОЕКТА  </a:t>
            </a:r>
            <a:endParaRPr lang="ru-RU" sz="2000" b="1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CF9B75E1-0155-4A8B-89FB-20F0AED40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97" y="674253"/>
            <a:ext cx="1307862" cy="676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D820AF2-662D-40D8-98DC-86F698675C50}"/>
              </a:ext>
            </a:extLst>
          </p:cNvPr>
          <p:cNvSpPr txBox="1"/>
          <p:nvPr/>
        </p:nvSpPr>
        <p:spPr>
          <a:xfrm>
            <a:off x="873333" y="486352"/>
            <a:ext cx="10182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1" dirty="0">
                <a:solidFill>
                  <a:srgbClr val="0054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БЕРЕЖЛИВОЕ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00D679AF-D167-49EE-8DDA-EEF67667D4EF}"/>
              </a:ext>
            </a:extLst>
          </p:cNvPr>
          <p:cNvSpPr/>
          <p:nvPr/>
        </p:nvSpPr>
        <p:spPr bwMode="auto">
          <a:xfrm>
            <a:off x="583697" y="6135152"/>
            <a:ext cx="3186506" cy="232267"/>
          </a:xfrm>
          <a:prstGeom prst="rect">
            <a:avLst/>
          </a:prstGeom>
          <a:solidFill>
            <a:srgbClr val="0054A1"/>
          </a:solidFill>
          <a:ln w="12700" cap="flat" cmpd="sng" algn="ctr">
            <a:solidFill>
              <a:srgbClr val="0054A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92AEFFA-0B2B-4C73-BBF9-B39BC2979A83}"/>
              </a:ext>
            </a:extLst>
          </p:cNvPr>
          <p:cNvSpPr/>
          <p:nvPr/>
        </p:nvSpPr>
        <p:spPr bwMode="auto">
          <a:xfrm>
            <a:off x="4450071" y="6127725"/>
            <a:ext cx="3186506" cy="232269"/>
          </a:xfrm>
          <a:prstGeom prst="rect">
            <a:avLst/>
          </a:prstGeom>
          <a:solidFill>
            <a:srgbClr val="329933"/>
          </a:solidFill>
          <a:ln w="12700" cap="flat" cmpd="sng" algn="ctr">
            <a:solidFill>
              <a:srgbClr val="32993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13" b="0" i="0" u="none" strike="noStrike" kern="0" cap="none" spc="0" normalizeH="0" baseline="0" noProof="0">
              <a:ln>
                <a:noFill/>
              </a:ln>
              <a:solidFill>
                <a:srgbClr val="0054A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5D01623-F1A7-4C13-9A27-01B64EEF6539}"/>
              </a:ext>
            </a:extLst>
          </p:cNvPr>
          <p:cNvSpPr/>
          <p:nvPr/>
        </p:nvSpPr>
        <p:spPr bwMode="auto">
          <a:xfrm>
            <a:off x="8283811" y="6139380"/>
            <a:ext cx="3186506" cy="232268"/>
          </a:xfrm>
          <a:prstGeom prst="rect">
            <a:avLst/>
          </a:prstGeom>
          <a:solidFill>
            <a:srgbClr val="0054A1"/>
          </a:solidFill>
          <a:ln w="12700" cap="flat" cmpd="sng" algn="ctr">
            <a:solidFill>
              <a:srgbClr val="0054A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pic>
        <p:nvPicPr>
          <p:cNvPr id="13" name="Google Shape;80;p15">
            <a:extLst>
              <a:ext uri="{FF2B5EF4-FFF2-40B4-BE49-F238E27FC236}">
                <a16:creationId xmlns:a16="http://schemas.microsoft.com/office/drawing/2014/main" id="{F24BEFB6-6B37-4356-AEA7-767542B40E0B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795189" y="420242"/>
            <a:ext cx="720714" cy="59388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6270762"/>
              </p:ext>
            </p:extLst>
          </p:nvPr>
        </p:nvGraphicFramePr>
        <p:xfrm>
          <a:off x="1006282" y="888350"/>
          <a:ext cx="10178715" cy="5137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68158"/>
              </p:ext>
            </p:extLst>
          </p:nvPr>
        </p:nvGraphicFramePr>
        <p:xfrm>
          <a:off x="2895600" y="1722857"/>
          <a:ext cx="6725652" cy="4517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7164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9979" y="3576930"/>
            <a:ext cx="11670631" cy="2629696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Выводы:</a:t>
            </a:r>
            <a:br>
              <a:rPr lang="ru-RU" sz="1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1. Целевой показатель завышен, так как рассчитан без учета возможной неработоспособности МИС.</a:t>
            </a:r>
            <a:b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2. Форс-</a:t>
            </a:r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мажонная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ситуация с крупными техническими работами в конце 2022г в МИС не позволила в полном объеме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оценить</a:t>
            </a:r>
            <a:b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эффективность внедренных улучшений.</a:t>
            </a:r>
            <a:b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3.Все мероприятия плана были выполнены, что позволило:</a:t>
            </a:r>
            <a:b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обеспечить возможность работы в МИС всех диагностических подразделений,</a:t>
            </a:r>
            <a:b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повысить долю направлений на диагностические услуги в МИС более чем в 2 раза,</a:t>
            </a:r>
            <a:b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 повысилась эффективность работы в МИС сотрудников, за счет того, что они получили понятные инструменты для работы в процессе (алгоритм направления, регламент составления заявок на настройку или  устранение проблем в МИС),</a:t>
            </a:r>
            <a:b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4. Необходим длительный мониторинг устойчивости улучшений: еженедельно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в период  до 31.03. 2023г,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далее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ежемесячно в 2023г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с предоставлением информации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женедельно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в период до 31.03.2023г, ежемесячно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– зав. детской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поликлиникой для принятия оперативных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решений, ежеквартально  - главному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врачу для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контроля исполнения Приказа № 1076 от 17.11.2022г.</a:t>
            </a:r>
            <a:r>
              <a:rPr lang="ru-RU" sz="1500" dirty="0">
                <a:cs typeface="Times New Roman" panose="02020603050405020304" pitchFamily="18" charset="0"/>
              </a:rPr>
              <a:t/>
            </a:r>
            <a:br>
              <a:rPr lang="ru-RU" sz="1500" dirty="0">
                <a:cs typeface="Times New Roman" panose="02020603050405020304" pitchFamily="18" charset="0"/>
              </a:rPr>
            </a:br>
            <a:r>
              <a:rPr lang="ru-RU" sz="1400" dirty="0">
                <a:cs typeface="Times New Roman" panose="02020603050405020304" pitchFamily="18" charset="0"/>
              </a:rPr>
              <a:t/>
            </a:r>
            <a:br>
              <a:rPr lang="ru-RU" sz="1400" dirty="0">
                <a:cs typeface="Times New Roman" panose="02020603050405020304" pitchFamily="18" charset="0"/>
              </a:rPr>
            </a:br>
            <a:r>
              <a:rPr lang="ru-RU" sz="1400" dirty="0">
                <a:cs typeface="Times New Roman" panose="02020603050405020304" pitchFamily="18" charset="0"/>
              </a:rPr>
              <a:t/>
            </a:r>
            <a:br>
              <a:rPr lang="ru-RU" sz="1400" dirty="0">
                <a:cs typeface="Times New Roman" panose="02020603050405020304" pitchFamily="18" charset="0"/>
              </a:rPr>
            </a:b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CustomShape 1"/>
          <p:cNvSpPr/>
          <p:nvPr/>
        </p:nvSpPr>
        <p:spPr>
          <a:xfrm>
            <a:off x="2209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" name="CustomShape 2"/>
          <p:cNvSpPr/>
          <p:nvPr/>
        </p:nvSpPr>
        <p:spPr>
          <a:xfrm>
            <a:off x="2895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" name="CustomShape 3"/>
          <p:cNvSpPr/>
          <p:nvPr/>
        </p:nvSpPr>
        <p:spPr>
          <a:xfrm>
            <a:off x="1587360" y="-136440"/>
            <a:ext cx="30420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" name="CustomShape 6"/>
          <p:cNvSpPr/>
          <p:nvPr/>
        </p:nvSpPr>
        <p:spPr>
          <a:xfrm>
            <a:off x="2686536" y="838342"/>
            <a:ext cx="7027907" cy="548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635">
              <a:buClr>
                <a:srgbClr val="002060"/>
              </a:buClr>
            </a:pPr>
            <a:endParaRPr lang="ru-RU" sz="1600" b="1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Times New Roman" panose="02020603050405020304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611641"/>
              </p:ext>
            </p:extLst>
          </p:nvPr>
        </p:nvGraphicFramePr>
        <p:xfrm>
          <a:off x="600014" y="652306"/>
          <a:ext cx="10886620" cy="1881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545">
                  <a:extLst>
                    <a:ext uri="{9D8B030D-6E8A-4147-A177-3AD203B41FA5}">
                      <a16:colId xmlns:a16="http://schemas.microsoft.com/office/drawing/2014/main" val="842494215"/>
                    </a:ext>
                  </a:extLst>
                </a:gridCol>
                <a:gridCol w="5044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6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11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Наименование цели (ед.изм)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Показатель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 на начало проекта</a:t>
                      </a:r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Целевой 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Показатель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 на окончание проекта</a:t>
                      </a:r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51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6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charset="0"/>
                          <a:cs typeface="Arial" panose="020B0604020202020204" pitchFamily="34" charset="0"/>
                        </a:rPr>
                        <a:t>Доля оформленных через систему МИС направлений на диагностические</a:t>
                      </a:r>
                      <a:r>
                        <a:rPr lang="ru-RU" altLang="en-US" sz="1600" b="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charset="0"/>
                          <a:cs typeface="Arial" panose="020B0604020202020204" pitchFamily="34" charset="0"/>
                        </a:rPr>
                        <a:t> услуги</a:t>
                      </a:r>
                      <a:endParaRPr lang="ru-RU" altLang="en-US" sz="16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Calibri" panose="020F050202020403020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6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charset="0"/>
                          <a:cs typeface="Arial" panose="020B0604020202020204" pitchFamily="34" charset="0"/>
                        </a:rPr>
                        <a:t>21%</a:t>
                      </a:r>
                      <a:endParaRPr lang="ru-RU" altLang="en-US" sz="16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Calibri" panose="020F050202020403020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6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charset="0"/>
                          <a:cs typeface="Arial" panose="020B0604020202020204" pitchFamily="34" charset="0"/>
                        </a:rPr>
                        <a:t>95%</a:t>
                      </a:r>
                      <a:endParaRPr lang="ru-RU" altLang="en-US" sz="16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Calibri" panose="020F050202020403020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55,6%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CustomShape 5">
            <a:extLst>
              <a:ext uri="{FF2B5EF4-FFF2-40B4-BE49-F238E27FC236}">
                <a16:creationId xmlns:a16="http://schemas.microsoft.com/office/drawing/2014/main" id="{0FCE6B5D-0535-428E-8141-235070093673}"/>
              </a:ext>
            </a:extLst>
          </p:cNvPr>
          <p:cNvSpPr/>
          <p:nvPr/>
        </p:nvSpPr>
        <p:spPr>
          <a:xfrm>
            <a:off x="1993232" y="275489"/>
            <a:ext cx="8690716" cy="4361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ru-RU" sz="20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РЕЗУЛЬТАТЫ ПРОЕКТА</a:t>
            </a:r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72B46723-00B2-498D-B7F7-A06DEF8A3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64" y="421474"/>
            <a:ext cx="1307862" cy="676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843E1E5-0A03-4F2E-8AA6-27F99C0ADD6D}"/>
              </a:ext>
            </a:extLst>
          </p:cNvPr>
          <p:cNvSpPr txBox="1"/>
          <p:nvPr/>
        </p:nvSpPr>
        <p:spPr>
          <a:xfrm>
            <a:off x="551314" y="195189"/>
            <a:ext cx="10182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1" dirty="0">
                <a:solidFill>
                  <a:srgbClr val="0054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БЕРЕЖЛИВОЕ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A5FF12C-881B-4427-B259-D0FD9D14B89E}"/>
              </a:ext>
            </a:extLst>
          </p:cNvPr>
          <p:cNvSpPr/>
          <p:nvPr/>
        </p:nvSpPr>
        <p:spPr bwMode="auto">
          <a:xfrm>
            <a:off x="399979" y="6484199"/>
            <a:ext cx="3186506" cy="232267"/>
          </a:xfrm>
          <a:prstGeom prst="rect">
            <a:avLst/>
          </a:prstGeom>
          <a:solidFill>
            <a:srgbClr val="0054A1"/>
          </a:solidFill>
          <a:ln w="12700" cap="flat" cmpd="sng" algn="ctr">
            <a:solidFill>
              <a:srgbClr val="0054A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C2FEFF5A-DE2C-4679-81F6-55DF9658BCEB}"/>
              </a:ext>
            </a:extLst>
          </p:cNvPr>
          <p:cNvSpPr/>
          <p:nvPr/>
        </p:nvSpPr>
        <p:spPr bwMode="auto">
          <a:xfrm>
            <a:off x="4450071" y="6473737"/>
            <a:ext cx="3186506" cy="232269"/>
          </a:xfrm>
          <a:prstGeom prst="rect">
            <a:avLst/>
          </a:prstGeom>
          <a:solidFill>
            <a:srgbClr val="329933"/>
          </a:solidFill>
          <a:ln w="12700" cap="flat" cmpd="sng" algn="ctr">
            <a:solidFill>
              <a:srgbClr val="32993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13" b="0" i="0" u="none" strike="noStrike" kern="0" cap="none" spc="0" normalizeH="0" baseline="0" noProof="0">
              <a:ln>
                <a:noFill/>
              </a:ln>
              <a:solidFill>
                <a:srgbClr val="0054A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BF9983A4-1D5A-46A0-8ED4-2AA88F0F7B48}"/>
              </a:ext>
            </a:extLst>
          </p:cNvPr>
          <p:cNvSpPr/>
          <p:nvPr/>
        </p:nvSpPr>
        <p:spPr bwMode="auto">
          <a:xfrm>
            <a:off x="8300128" y="6473737"/>
            <a:ext cx="3186506" cy="232268"/>
          </a:xfrm>
          <a:prstGeom prst="rect">
            <a:avLst/>
          </a:prstGeom>
          <a:solidFill>
            <a:srgbClr val="0054A1"/>
          </a:solidFill>
          <a:ln w="12700" cap="flat" cmpd="sng" algn="ctr">
            <a:solidFill>
              <a:srgbClr val="0054A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pic>
        <p:nvPicPr>
          <p:cNvPr id="13" name="Google Shape;80;p15">
            <a:extLst>
              <a:ext uri="{FF2B5EF4-FFF2-40B4-BE49-F238E27FC236}">
                <a16:creationId xmlns:a16="http://schemas.microsoft.com/office/drawing/2014/main" id="{AD190D3A-5F76-440C-8F20-C59A6EF4E50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862693" y="209464"/>
            <a:ext cx="720714" cy="5938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65173" y="2635005"/>
            <a:ext cx="109322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На результаты проекта повлияло то, что в 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период 01.12.2022-31.12.2022 работа в  МИС была невозможна в связи с техническими работами в  системе, в период 09.01.2023-23.01.2023г система работает с перебоями, оформление направлений и работа в ней возможна только  на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60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%!!!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11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2"/>
          <p:cNvSpPr/>
          <p:nvPr/>
        </p:nvSpPr>
        <p:spPr>
          <a:xfrm>
            <a:off x="2895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" name="CustomShape 3"/>
          <p:cNvSpPr/>
          <p:nvPr/>
        </p:nvSpPr>
        <p:spPr>
          <a:xfrm>
            <a:off x="1587360" y="-136440"/>
            <a:ext cx="30420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" name="CustomShape 5"/>
          <p:cNvSpPr/>
          <p:nvPr/>
        </p:nvSpPr>
        <p:spPr>
          <a:xfrm>
            <a:off x="1587360" y="1889459"/>
            <a:ext cx="3742010" cy="5249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endParaRPr lang="ru-RU" sz="2400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CustomShape 6"/>
          <p:cNvSpPr/>
          <p:nvPr/>
        </p:nvSpPr>
        <p:spPr>
          <a:xfrm>
            <a:off x="2686536" y="838342"/>
            <a:ext cx="7027907" cy="548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635">
              <a:buClr>
                <a:srgbClr val="002060"/>
              </a:buClr>
            </a:pPr>
            <a:endParaRPr lang="ru-RU" sz="1600" b="1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Times New Roman" panose="02020603050405020304"/>
            </a:endParaRPr>
          </a:p>
        </p:txBody>
      </p:sp>
      <p:sp>
        <p:nvSpPr>
          <p:cNvPr id="16" name="CustomShape 5">
            <a:extLst>
              <a:ext uri="{FF2B5EF4-FFF2-40B4-BE49-F238E27FC236}">
                <a16:creationId xmlns:a16="http://schemas.microsoft.com/office/drawing/2014/main" id="{BB6AA182-B345-454E-BFFB-BD805D911ADE}"/>
              </a:ext>
            </a:extLst>
          </p:cNvPr>
          <p:cNvSpPr/>
          <p:nvPr/>
        </p:nvSpPr>
        <p:spPr>
          <a:xfrm>
            <a:off x="2318084" y="419557"/>
            <a:ext cx="8690716" cy="4361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altLang="ru-RU" sz="20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 Narrow" panose="020B0606020202030204" pitchFamily="34" charset="0"/>
                <a:cs typeface="Arial" panose="020B0604020202020204" pitchFamily="34" charset="0"/>
              </a:rPr>
              <a:t>«Увеличение доли направлений в МИС НСО (диагностика)» </a:t>
            </a: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2A009A0E-E40D-4B79-AE43-0CD143F98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97" y="674253"/>
            <a:ext cx="1307862" cy="676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20655CE-FDD2-4F2A-AF8F-168C7D5E7D51}"/>
              </a:ext>
            </a:extLst>
          </p:cNvPr>
          <p:cNvSpPr txBox="1"/>
          <p:nvPr/>
        </p:nvSpPr>
        <p:spPr>
          <a:xfrm>
            <a:off x="873333" y="486352"/>
            <a:ext cx="10182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1" dirty="0">
                <a:solidFill>
                  <a:srgbClr val="0054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БЕРЕЖЛИВОЕ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0156EEB-1C20-411F-92C3-1F3371E8BE98}"/>
              </a:ext>
            </a:extLst>
          </p:cNvPr>
          <p:cNvSpPr/>
          <p:nvPr/>
        </p:nvSpPr>
        <p:spPr bwMode="auto">
          <a:xfrm>
            <a:off x="583697" y="6135152"/>
            <a:ext cx="3186506" cy="232267"/>
          </a:xfrm>
          <a:prstGeom prst="rect">
            <a:avLst/>
          </a:prstGeom>
          <a:solidFill>
            <a:srgbClr val="0054A1"/>
          </a:solidFill>
          <a:ln w="12700" cap="flat" cmpd="sng" algn="ctr">
            <a:solidFill>
              <a:srgbClr val="0054A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6ADC8C02-4F2C-4E46-822B-9F97A56CC19B}"/>
              </a:ext>
            </a:extLst>
          </p:cNvPr>
          <p:cNvSpPr/>
          <p:nvPr/>
        </p:nvSpPr>
        <p:spPr bwMode="auto">
          <a:xfrm>
            <a:off x="4450071" y="6127725"/>
            <a:ext cx="3186506" cy="232269"/>
          </a:xfrm>
          <a:prstGeom prst="rect">
            <a:avLst/>
          </a:prstGeom>
          <a:solidFill>
            <a:srgbClr val="329933"/>
          </a:solidFill>
          <a:ln w="12700" cap="flat" cmpd="sng" algn="ctr">
            <a:solidFill>
              <a:srgbClr val="32993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13" b="0" i="0" u="none" strike="noStrike" kern="0" cap="none" spc="0" normalizeH="0" baseline="0" noProof="0">
              <a:ln>
                <a:noFill/>
              </a:ln>
              <a:solidFill>
                <a:srgbClr val="0054A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95904B1C-614C-441B-A705-BA12E0E4475E}"/>
              </a:ext>
            </a:extLst>
          </p:cNvPr>
          <p:cNvSpPr/>
          <p:nvPr/>
        </p:nvSpPr>
        <p:spPr bwMode="auto">
          <a:xfrm>
            <a:off x="8283811" y="6139380"/>
            <a:ext cx="3186506" cy="232268"/>
          </a:xfrm>
          <a:prstGeom prst="rect">
            <a:avLst/>
          </a:prstGeom>
          <a:solidFill>
            <a:srgbClr val="0054A1"/>
          </a:solidFill>
          <a:ln w="12700" cap="flat" cmpd="sng" algn="ctr">
            <a:solidFill>
              <a:srgbClr val="0054A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graphicFrame>
        <p:nvGraphicFramePr>
          <p:cNvPr id="26" name="Таблица 2">
            <a:extLst>
              <a:ext uri="{FF2B5EF4-FFF2-40B4-BE49-F238E27FC236}">
                <a16:creationId xmlns:a16="http://schemas.microsoft.com/office/drawing/2014/main" id="{6FBB661F-0BF7-42DF-A200-7F4A351C27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537704"/>
              </p:ext>
            </p:extLst>
          </p:nvPr>
        </p:nvGraphicFramePr>
        <p:xfrm>
          <a:off x="867634" y="5139860"/>
          <a:ext cx="10351380" cy="863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8030">
                  <a:extLst>
                    <a:ext uri="{9D8B030D-6E8A-4147-A177-3AD203B41FA5}">
                      <a16:colId xmlns:a16="http://schemas.microsoft.com/office/drawing/2014/main" val="3107106417"/>
                    </a:ext>
                  </a:extLst>
                </a:gridCol>
                <a:gridCol w="1756640">
                  <a:extLst>
                    <a:ext uri="{9D8B030D-6E8A-4147-A177-3AD203B41FA5}">
                      <a16:colId xmlns:a16="http://schemas.microsoft.com/office/drawing/2014/main" val="3402175421"/>
                    </a:ext>
                  </a:extLst>
                </a:gridCol>
                <a:gridCol w="1496710">
                  <a:extLst>
                    <a:ext uri="{9D8B030D-6E8A-4147-A177-3AD203B41FA5}">
                      <a16:colId xmlns:a16="http://schemas.microsoft.com/office/drawing/2014/main" val="3723266595"/>
                    </a:ext>
                  </a:extLst>
                </a:gridCol>
              </a:tblGrid>
              <a:tr h="37538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БЫЛО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СТАЛО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234619"/>
                  </a:ext>
                </a:extLst>
              </a:tr>
              <a:tr h="26983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6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charset="0"/>
                          <a:cs typeface="Arial" panose="020B0604020202020204" pitchFamily="34" charset="0"/>
                        </a:rPr>
                        <a:t>Доля оформленных через систему МИС направлений на диагностические</a:t>
                      </a:r>
                      <a:r>
                        <a:rPr lang="ru-RU" altLang="en-US" sz="1600" b="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charset="0"/>
                          <a:cs typeface="Arial" panose="020B0604020202020204" pitchFamily="34" charset="0"/>
                        </a:rPr>
                        <a:t> услуги</a:t>
                      </a:r>
                      <a:endParaRPr lang="ru-RU" altLang="en-US" sz="16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Calibri" panose="020F050202020403020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6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charset="0"/>
                          <a:cs typeface="Arial" panose="020B0604020202020204" pitchFamily="34" charset="0"/>
                        </a:rPr>
                        <a:t>21%</a:t>
                      </a:r>
                      <a:endParaRPr lang="ru-RU" altLang="en-US" sz="16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Calibri" panose="020F050202020403020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55,6%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3808203"/>
                  </a:ext>
                </a:extLst>
              </a:tr>
            </a:tbl>
          </a:graphicData>
        </a:graphic>
      </p:graphicFrame>
      <p:pic>
        <p:nvPicPr>
          <p:cNvPr id="28" name="Google Shape;80;p15">
            <a:extLst>
              <a:ext uri="{FF2B5EF4-FFF2-40B4-BE49-F238E27FC236}">
                <a16:creationId xmlns:a16="http://schemas.microsoft.com/office/drawing/2014/main" id="{B256B79A-BD20-43D8-A70F-F1CB50B7513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95189" y="420242"/>
            <a:ext cx="720714" cy="593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709" y="1437918"/>
            <a:ext cx="5479931" cy="3082461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1021" y="1432912"/>
            <a:ext cx="5559433" cy="3127182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347846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2798</TotalTime>
  <Words>402</Words>
  <Application>Microsoft Office PowerPoint</Application>
  <PresentationFormat>Широкоэкранный</PresentationFormat>
  <Paragraphs>129</Paragraphs>
  <Slides>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Выводы: 1. Целевой показатель завышен, так как рассчитан без учета возможной неработоспособности МИС. 2. Форс-мажонная ситуация с крупными техническими работами в конце 2022г в МИС не позволила в полном объеме оценить эффективность внедренных улучшений. 3.Все мероприятия плана были выполнены, что позволило: -обеспечить возможность работы в МИС всех диагностических подразделений, - повысить долю направлений на диагностические услуги в МИС более чем в 2 раза, -  повысилась эффективность работы в МИС сотрудников, за счет того, что они получили понятные инструменты для работы в процессе (алгоритм направления, регламент составления заявок на настройку или  устранение проблем в МИС), 4. Необходим длительный мониторинг устойчивости улучшений: еженедельно в период  до 31.03. 2023г,  далее ежемесячно в 2023г  с предоставлением информации еженедельно в период до 31.03.2023г, ежемесячно – зав. детской поликлиникой для принятия оперативных решений, ежеквартально  - главному врачу для контроля исполнения Приказа № 1076 от 17.11.2022г. 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Гусева Юлия Валерьевна</dc:creator>
  <cp:lastModifiedBy>Меньшова Анна Васильевна</cp:lastModifiedBy>
  <cp:revision>134</cp:revision>
  <cp:lastPrinted>2023-01-23T08:09:45Z</cp:lastPrinted>
  <dcterms:created xsi:type="dcterms:W3CDTF">2022-08-04T02:46:21Z</dcterms:created>
  <dcterms:modified xsi:type="dcterms:W3CDTF">2023-12-22T05:14:55Z</dcterms:modified>
</cp:coreProperties>
</file>